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4"/>
  </p:notesMasterIdLst>
  <p:sldIdLst>
    <p:sldId id="267" r:id="rId2"/>
    <p:sldId id="312" r:id="rId3"/>
    <p:sldId id="310" r:id="rId4"/>
    <p:sldId id="309" r:id="rId5"/>
    <p:sldId id="313" r:id="rId6"/>
    <p:sldId id="314" r:id="rId7"/>
    <p:sldId id="316" r:id="rId8"/>
    <p:sldId id="311" r:id="rId9"/>
    <p:sldId id="315" r:id="rId10"/>
    <p:sldId id="303" r:id="rId11"/>
    <p:sldId id="271" r:id="rId12"/>
    <p:sldId id="29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eesha Guruge" initials="AG" lastIdx="6" clrIdx="0">
    <p:extLst>
      <p:ext uri="{19B8F6BF-5375-455C-9EA6-DF929625EA0E}">
        <p15:presenceInfo xmlns:p15="http://schemas.microsoft.com/office/powerpoint/2012/main" userId="3d741f6e20871cad" providerId="Windows Live"/>
      </p:ext>
    </p:extLst>
  </p:cmAuthor>
  <p:cmAuthor id="2" name="Nilangika Fernando" initials="NF" lastIdx="1" clrIdx="1">
    <p:extLst>
      <p:ext uri="{19B8F6BF-5375-455C-9EA6-DF929625EA0E}">
        <p15:presenceInfo xmlns:p15="http://schemas.microsoft.com/office/powerpoint/2012/main" userId="91a36fed47539023" providerId="Windows Live"/>
      </p:ext>
    </p:extLst>
  </p:cmAuthor>
  <p:cmAuthor id="3" name="Verité" initials="VR" lastIdx="1" clrIdx="2">
    <p:extLst>
      <p:ext uri="{19B8F6BF-5375-455C-9EA6-DF929625EA0E}">
        <p15:presenceInfo xmlns:p15="http://schemas.microsoft.com/office/powerpoint/2012/main" userId="Verité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C00000"/>
    <a:srgbClr val="A50021"/>
    <a:srgbClr val="008080"/>
    <a:srgbClr val="28495A"/>
    <a:srgbClr val="8497B0"/>
    <a:srgbClr val="800000"/>
    <a:srgbClr val="595959"/>
    <a:srgbClr val="BF8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79879" autoAdjust="0"/>
  </p:normalViewPr>
  <p:slideViewPr>
    <p:cSldViewPr snapToGrid="0">
      <p:cViewPr>
        <p:scale>
          <a:sx n="68" d="100"/>
          <a:sy n="68" d="100"/>
        </p:scale>
        <p:origin x="52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eesha\Dropbox%20(Personal)\NdM-AG\Tobacco\Organize\CigTax&amp;Budget_Data_5Apr1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eesha\Dropbox%20(Personal)\NdM-AG\Tobacco\Presentations\CigTax_Data_25.02.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eesha\Dropbox%20(Personal)\NdM-AG\Tobacco\Presentations\CigTaxPPT_Data_17Jun19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eesha\Dropbox%20(Personal)\NdM-AG\Tobacco\Presentations\CigTax_Data_25.02.20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eesha\Dropbox%20(Personal)\NdM-AG\Tobacco\CigTax&amp;Budget_Data_5Apr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Cambria" panose="02040503050406030204" pitchFamily="18" charset="0"/>
                <a:cs typeface="+mn-cs"/>
              </a:defRPr>
            </a:pPr>
            <a:r>
              <a:rPr lang="en-GB" sz="2500" b="1" dirty="0"/>
              <a:t>Cigarettes</a:t>
            </a:r>
            <a:r>
              <a:rPr lang="en-GB" sz="2500" b="1" baseline="0" dirty="0"/>
              <a:t> become more affordable, 1980-2018</a:t>
            </a:r>
            <a:endParaRPr lang="en-GB" sz="25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  <a:ea typeface="Cambria" panose="02040503050406030204" pitchFamily="18" charset="0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085926745307957"/>
          <c:y val="0.21998675742561971"/>
          <c:w val="0.85417921944539543"/>
          <c:h val="0.66704753131213657"/>
        </c:manualLayout>
      </c:layout>
      <c:lineChart>
        <c:grouping val="standard"/>
        <c:varyColors val="0"/>
        <c:ser>
          <c:idx val="1"/>
          <c:order val="0"/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Affordability!$B$14:$AN$14</c:f>
              <c:numCache>
                <c:formatCode>General</c:formatCode>
                <c:ptCount val="3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</c:numCache>
            </c:numRef>
          </c:cat>
          <c:val>
            <c:numRef>
              <c:f>Affordability!$B$15:$AN$15</c:f>
              <c:numCache>
                <c:formatCode>_(* #,##0_);_(* \(#,##0\);_(* "-"??_);_(@_)</c:formatCode>
                <c:ptCount val="39"/>
                <c:pt idx="0">
                  <c:v>8675.4281183656658</c:v>
                </c:pt>
                <c:pt idx="1">
                  <c:v>9542.3317841988282</c:v>
                </c:pt>
                <c:pt idx="2">
                  <c:v>10046.975924838518</c:v>
                </c:pt>
                <c:pt idx="3">
                  <c:v>10516.615856954444</c:v>
                </c:pt>
                <c:pt idx="4">
                  <c:v>10372.229362099732</c:v>
                </c:pt>
                <c:pt idx="5">
                  <c:v>10249.652821613432</c:v>
                </c:pt>
                <c:pt idx="6">
                  <c:v>10117.082025062429</c:v>
                </c:pt>
                <c:pt idx="7">
                  <c:v>10012.571510006312</c:v>
                </c:pt>
                <c:pt idx="8">
                  <c:v>8627.8808089877148</c:v>
                </c:pt>
                <c:pt idx="9">
                  <c:v>8317.3518243354793</c:v>
                </c:pt>
                <c:pt idx="10">
                  <c:v>8796.1784745334135</c:v>
                </c:pt>
                <c:pt idx="11">
                  <c:v>8801.6187537156511</c:v>
                </c:pt>
                <c:pt idx="12">
                  <c:v>8272.9099514265654</c:v>
                </c:pt>
                <c:pt idx="13">
                  <c:v>9436.7939854169035</c:v>
                </c:pt>
                <c:pt idx="14">
                  <c:v>9959.1801636405071</c:v>
                </c:pt>
                <c:pt idx="15">
                  <c:v>9818.7325393324518</c:v>
                </c:pt>
                <c:pt idx="16">
                  <c:v>9856.8935427574179</c:v>
                </c:pt>
                <c:pt idx="17">
                  <c:v>10654.794389391545</c:v>
                </c:pt>
                <c:pt idx="18">
                  <c:v>11781.372676098068</c:v>
                </c:pt>
                <c:pt idx="19">
                  <c:v>10006.469136338632</c:v>
                </c:pt>
                <c:pt idx="20">
                  <c:v>9405.4175329434456</c:v>
                </c:pt>
                <c:pt idx="21">
                  <c:v>9983.1391534110044</c:v>
                </c:pt>
                <c:pt idx="22">
                  <c:v>10450.590613603932</c:v>
                </c:pt>
                <c:pt idx="23">
                  <c:v>11182.809158712773</c:v>
                </c:pt>
                <c:pt idx="24">
                  <c:v>12656.614052876103</c:v>
                </c:pt>
                <c:pt idx="25">
                  <c:v>13143.330225380188</c:v>
                </c:pt>
                <c:pt idx="26">
                  <c:v>13453.153755298988</c:v>
                </c:pt>
                <c:pt idx="27">
                  <c:v>14882.179749488498</c:v>
                </c:pt>
                <c:pt idx="28">
                  <c:v>14544.465878551056</c:v>
                </c:pt>
                <c:pt idx="29">
                  <c:v>13135.81363759848</c:v>
                </c:pt>
                <c:pt idx="30">
                  <c:v>16344.428106532248</c:v>
                </c:pt>
                <c:pt idx="31">
                  <c:v>17296.243231587523</c:v>
                </c:pt>
                <c:pt idx="32">
                  <c:v>17814.954220524873</c:v>
                </c:pt>
                <c:pt idx="33">
                  <c:v>17589.143356434983</c:v>
                </c:pt>
                <c:pt idx="34">
                  <c:v>17605.684962348525</c:v>
                </c:pt>
                <c:pt idx="35">
                  <c:v>16985.488700637266</c:v>
                </c:pt>
                <c:pt idx="36">
                  <c:v>14491.865271652063</c:v>
                </c:pt>
                <c:pt idx="37">
                  <c:v>12394.58</c:v>
                </c:pt>
                <c:pt idx="38">
                  <c:v>12123.945454545454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99C-48D2-85DC-EA3F0D9CB97E}"/>
            </c:ext>
          </c:extLst>
        </c:ser>
        <c:ser>
          <c:idx val="2"/>
          <c:order val="1"/>
          <c:spPr>
            <a:ln w="28575" cap="rnd">
              <a:solidFill>
                <a:schemeClr val="accent3"/>
              </a:solidFill>
              <a:prstDash val="sysDot"/>
              <a:round/>
            </a:ln>
            <a:effectLst/>
          </c:spPr>
          <c:marker>
            <c:symbol val="none"/>
          </c:marker>
          <c:cat>
            <c:numRef>
              <c:f>Affordability!$B$14:$AN$14</c:f>
              <c:numCache>
                <c:formatCode>General</c:formatCode>
                <c:ptCount val="39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  <c:pt idx="35">
                  <c:v>2015</c:v>
                </c:pt>
                <c:pt idx="36">
                  <c:v>2016</c:v>
                </c:pt>
                <c:pt idx="37">
                  <c:v>2017</c:v>
                </c:pt>
                <c:pt idx="38">
                  <c:v>2018</c:v>
                </c:pt>
              </c:numCache>
            </c:numRef>
          </c:cat>
          <c:val>
            <c:numRef>
              <c:f>Affordability!$B$16:$AN$16</c:f>
              <c:numCache>
                <c:formatCode>_(* #,##0_);_(* \(#,##0\);_(* "-"??_);_(@_)</c:formatCode>
                <c:ptCount val="39"/>
                <c:pt idx="0">
                  <c:v>9542.3317841988282</c:v>
                </c:pt>
                <c:pt idx="1">
                  <c:v>9542.3317841988282</c:v>
                </c:pt>
                <c:pt idx="2">
                  <c:v>9542.3317841988282</c:v>
                </c:pt>
                <c:pt idx="3">
                  <c:v>9542.3317841988282</c:v>
                </c:pt>
                <c:pt idx="4">
                  <c:v>9542.3317841988282</c:v>
                </c:pt>
                <c:pt idx="5">
                  <c:v>9542.3317841988282</c:v>
                </c:pt>
                <c:pt idx="6">
                  <c:v>9542.3317841988282</c:v>
                </c:pt>
                <c:pt idx="7">
                  <c:v>9542.3317841988282</c:v>
                </c:pt>
                <c:pt idx="8">
                  <c:v>9542.3317841988282</c:v>
                </c:pt>
                <c:pt idx="9">
                  <c:v>9542.3317841988282</c:v>
                </c:pt>
                <c:pt idx="10">
                  <c:v>9542.3317841988282</c:v>
                </c:pt>
                <c:pt idx="11">
                  <c:v>9542.3317841988282</c:v>
                </c:pt>
                <c:pt idx="12">
                  <c:v>9542.3317841988282</c:v>
                </c:pt>
                <c:pt idx="13">
                  <c:v>9542.3317841988282</c:v>
                </c:pt>
                <c:pt idx="14">
                  <c:v>9542.3317841988282</c:v>
                </c:pt>
                <c:pt idx="15">
                  <c:v>9542.3317841988282</c:v>
                </c:pt>
                <c:pt idx="16">
                  <c:v>9542.3317841988282</c:v>
                </c:pt>
                <c:pt idx="17">
                  <c:v>9542.3317841988282</c:v>
                </c:pt>
                <c:pt idx="18">
                  <c:v>9542.3317841988282</c:v>
                </c:pt>
                <c:pt idx="19">
                  <c:v>9542.3317841988282</c:v>
                </c:pt>
                <c:pt idx="20">
                  <c:v>9542.3317841988282</c:v>
                </c:pt>
                <c:pt idx="21">
                  <c:v>9542.3317841988282</c:v>
                </c:pt>
                <c:pt idx="22">
                  <c:v>9542.3317841988282</c:v>
                </c:pt>
                <c:pt idx="23">
                  <c:v>9542.3317841988282</c:v>
                </c:pt>
                <c:pt idx="24">
                  <c:v>9542.3317841988282</c:v>
                </c:pt>
                <c:pt idx="25">
                  <c:v>9542.3317841988282</c:v>
                </c:pt>
                <c:pt idx="26">
                  <c:v>9542.3317841988282</c:v>
                </c:pt>
                <c:pt idx="27">
                  <c:v>9542.3317841988282</c:v>
                </c:pt>
                <c:pt idx="28">
                  <c:v>9542.3317841988282</c:v>
                </c:pt>
                <c:pt idx="29">
                  <c:v>9542.3317841988282</c:v>
                </c:pt>
                <c:pt idx="30">
                  <c:v>9542.3317841988282</c:v>
                </c:pt>
                <c:pt idx="31">
                  <c:v>9542.3317841988282</c:v>
                </c:pt>
                <c:pt idx="32">
                  <c:v>9542.3317841988282</c:v>
                </c:pt>
                <c:pt idx="33">
                  <c:v>9542.3317841988282</c:v>
                </c:pt>
                <c:pt idx="34">
                  <c:v>9542.3317841988282</c:v>
                </c:pt>
                <c:pt idx="35">
                  <c:v>9542.3317841988282</c:v>
                </c:pt>
                <c:pt idx="36">
                  <c:v>9542.3317841988282</c:v>
                </c:pt>
                <c:pt idx="37">
                  <c:v>9542.3317841988282</c:v>
                </c:pt>
                <c:pt idx="38">
                  <c:v>9542.3317841988282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99C-48D2-85DC-EA3F0D9CB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8135928"/>
        <c:axId val="298138672"/>
      </c:lineChart>
      <c:catAx>
        <c:axId val="298135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298138672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9813867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w Cen MT" panose="020B0602020104020603" pitchFamily="34" charset="0"/>
                    <a:ea typeface="Cambria" panose="02040503050406030204" pitchFamily="18" charset="0"/>
                    <a:cs typeface="+mn-cs"/>
                  </a:defRPr>
                </a:pPr>
                <a:r>
                  <a:rPr lang="en-GB" dirty="0"/>
                  <a:t> Number of JPGL cigs (‘000 sticks)</a:t>
                </a:r>
              </a:p>
            </c:rich>
          </c:tx>
          <c:layout>
            <c:manualLayout>
              <c:xMode val="edge"/>
              <c:yMode val="edge"/>
              <c:x val="3.1810281665321863E-2"/>
              <c:y val="0.293961949128086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  <a:ea typeface="Cambria" panose="02040503050406030204" pitchFamily="18" charset="0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298135928"/>
        <c:crosses val="autoZero"/>
        <c:crossBetween val="between"/>
        <c:dispUnits>
          <c:builtInUnit val="thousands"/>
        </c:dispUnits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500">
          <a:latin typeface="Tw Cen MT" panose="020B0602020104020603" pitchFamily="34" charset="0"/>
          <a:ea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r>
              <a:rPr lang="en-GB" sz="2500" b="1" dirty="0"/>
              <a:t>Change in cigarette excise duties, 2014-Present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7487585672763518E-2"/>
          <c:y val="0.20503781609157123"/>
          <c:w val="0.89911510637098091"/>
          <c:h val="0.7119705580662673"/>
        </c:manualLayout>
      </c:layout>
      <c:lineChart>
        <c:grouping val="standard"/>
        <c:varyColors val="0"/>
        <c:ser>
          <c:idx val="0"/>
          <c:order val="0"/>
          <c:tx>
            <c:strRef>
              <c:f>'Excise Only'!$B$3:$C$3</c:f>
              <c:strCache>
                <c:ptCount val="2"/>
                <c:pt idx="0">
                  <c:v> &lt;60mm </c:v>
                </c:pt>
                <c:pt idx="1">
                  <c:v>(Capstan)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'Excise Only'!$AR$2:$BM$2</c:f>
              <c:numCache>
                <c:formatCode>General</c:formatCode>
                <c:ptCount val="22"/>
                <c:pt idx="0">
                  <c:v>2014</c:v>
                </c:pt>
                <c:pt idx="4">
                  <c:v>2015</c:v>
                </c:pt>
                <c:pt idx="8">
                  <c:v>2016</c:v>
                </c:pt>
                <c:pt idx="12">
                  <c:v>2017</c:v>
                </c:pt>
                <c:pt idx="16">
                  <c:v>2018</c:v>
                </c:pt>
                <c:pt idx="20">
                  <c:v>2019</c:v>
                </c:pt>
              </c:numCache>
            </c:numRef>
          </c:cat>
          <c:val>
            <c:numRef>
              <c:f>'Excise Only'!$AR$3:$BM$3</c:f>
              <c:numCache>
                <c:formatCode>General</c:formatCode>
                <c:ptCount val="22"/>
                <c:pt idx="0">
                  <c:v>5.7220000000000004</c:v>
                </c:pt>
                <c:pt idx="1">
                  <c:v>5.7220000000000004</c:v>
                </c:pt>
                <c:pt idx="2">
                  <c:v>5.7220000000000004</c:v>
                </c:pt>
                <c:pt idx="3">
                  <c:v>6.9749999999999996</c:v>
                </c:pt>
                <c:pt idx="4">
                  <c:v>6.9749999999999996</c:v>
                </c:pt>
                <c:pt idx="5">
                  <c:v>6.9749999999999996</c:v>
                </c:pt>
                <c:pt idx="6">
                  <c:v>6.9749999999999996</c:v>
                </c:pt>
                <c:pt idx="7">
                  <c:v>6.9749999999999996</c:v>
                </c:pt>
                <c:pt idx="8">
                  <c:v>6.9749999999999996</c:v>
                </c:pt>
                <c:pt idx="9">
                  <c:v>6.9749999999999996</c:v>
                </c:pt>
                <c:pt idx="10">
                  <c:v>6.9749999999999996</c:v>
                </c:pt>
                <c:pt idx="11">
                  <c:v>11.675000000000001</c:v>
                </c:pt>
                <c:pt idx="12">
                  <c:v>11.675000000000001</c:v>
                </c:pt>
                <c:pt idx="13">
                  <c:v>11.675000000000001</c:v>
                </c:pt>
                <c:pt idx="14">
                  <c:v>11.675000000000001</c:v>
                </c:pt>
                <c:pt idx="15">
                  <c:v>11.675000000000001</c:v>
                </c:pt>
                <c:pt idx="16">
                  <c:v>11.675000000000001</c:v>
                </c:pt>
                <c:pt idx="17">
                  <c:v>11.675000000000001</c:v>
                </c:pt>
                <c:pt idx="18">
                  <c:v>11.675000000000001</c:v>
                </c:pt>
                <c:pt idx="19" formatCode="0.00">
                  <c:v>11.675000000000001</c:v>
                </c:pt>
                <c:pt idx="20" formatCode="0.00">
                  <c:v>11.675000000000001</c:v>
                </c:pt>
                <c:pt idx="21" formatCode="_(* #,##0.000_);_(* \(#,##0.000\);_(* &quot;-&quot;??_);_(@_)">
                  <c:v>11.675000000000001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BD-44D9-B4E2-6A341D2E3E7F}"/>
            </c:ext>
          </c:extLst>
        </c:ser>
        <c:ser>
          <c:idx val="2"/>
          <c:order val="1"/>
          <c:tx>
            <c:strRef>
              <c:f>'Excise Only'!$B$5:$C$5</c:f>
              <c:strCache>
                <c:ptCount val="2"/>
                <c:pt idx="0">
                  <c:v> 67mm - 72 mm </c:v>
                </c:pt>
                <c:pt idx="1">
                  <c:v>(Bristol)</c:v>
                </c:pt>
              </c:strCache>
            </c:strRef>
          </c:tx>
          <c:spPr>
            <a:ln w="28575" cap="rnd">
              <a:solidFill>
                <a:srgbClr val="28495A"/>
              </a:solidFill>
              <a:round/>
            </a:ln>
            <a:effectLst/>
          </c:spPr>
          <c:marker>
            <c:symbol val="none"/>
          </c:marker>
          <c:cat>
            <c:numRef>
              <c:f>'Excise Only'!$AR$2:$BM$2</c:f>
              <c:numCache>
                <c:formatCode>General</c:formatCode>
                <c:ptCount val="22"/>
                <c:pt idx="0">
                  <c:v>2014</c:v>
                </c:pt>
                <c:pt idx="4">
                  <c:v>2015</c:v>
                </c:pt>
                <c:pt idx="8">
                  <c:v>2016</c:v>
                </c:pt>
                <c:pt idx="12">
                  <c:v>2017</c:v>
                </c:pt>
                <c:pt idx="16">
                  <c:v>2018</c:v>
                </c:pt>
                <c:pt idx="20">
                  <c:v>2019</c:v>
                </c:pt>
              </c:numCache>
            </c:numRef>
          </c:cat>
          <c:val>
            <c:numRef>
              <c:f>'Excise Only'!$AR$5:$BM$5</c:f>
              <c:numCache>
                <c:formatCode>General</c:formatCode>
                <c:ptCount val="22"/>
                <c:pt idx="0">
                  <c:v>12.1</c:v>
                </c:pt>
                <c:pt idx="1">
                  <c:v>12.1</c:v>
                </c:pt>
                <c:pt idx="2">
                  <c:v>12.1</c:v>
                </c:pt>
                <c:pt idx="3">
                  <c:v>14.66</c:v>
                </c:pt>
                <c:pt idx="4">
                  <c:v>14.66</c:v>
                </c:pt>
                <c:pt idx="5">
                  <c:v>14.66</c:v>
                </c:pt>
                <c:pt idx="6">
                  <c:v>14.66</c:v>
                </c:pt>
                <c:pt idx="7">
                  <c:v>14.66</c:v>
                </c:pt>
                <c:pt idx="8">
                  <c:v>14.66</c:v>
                </c:pt>
                <c:pt idx="9">
                  <c:v>14.66</c:v>
                </c:pt>
                <c:pt idx="10">
                  <c:v>14.66</c:v>
                </c:pt>
                <c:pt idx="11">
                  <c:v>20.5</c:v>
                </c:pt>
                <c:pt idx="12">
                  <c:v>20.5</c:v>
                </c:pt>
                <c:pt idx="13">
                  <c:v>20.5</c:v>
                </c:pt>
                <c:pt idx="14">
                  <c:v>20.5</c:v>
                </c:pt>
                <c:pt idx="15">
                  <c:v>20.5</c:v>
                </c:pt>
                <c:pt idx="16">
                  <c:v>20.5</c:v>
                </c:pt>
                <c:pt idx="17">
                  <c:v>20.5</c:v>
                </c:pt>
                <c:pt idx="18">
                  <c:v>20.5</c:v>
                </c:pt>
                <c:pt idx="19" formatCode="0.00">
                  <c:v>20.5</c:v>
                </c:pt>
                <c:pt idx="20" formatCode="0.00">
                  <c:v>20.5</c:v>
                </c:pt>
                <c:pt idx="21" formatCode="_(* #,##0.000_);_(* \(#,##0.000\);_(* &quot;-&quot;??_);_(@_)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3BD-44D9-B4E2-6A341D2E3E7F}"/>
            </c:ext>
          </c:extLst>
        </c:ser>
        <c:ser>
          <c:idx val="3"/>
          <c:order val="2"/>
          <c:tx>
            <c:strRef>
              <c:f>'Excise Only'!$B$6:$C$6</c:f>
              <c:strCache>
                <c:ptCount val="2"/>
                <c:pt idx="0">
                  <c:v> 72 mm - 84 mm </c:v>
                </c:pt>
                <c:pt idx="1">
                  <c:v>(JPGL/Dunhill)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'Excise Only'!$AR$2:$BM$2</c:f>
              <c:numCache>
                <c:formatCode>General</c:formatCode>
                <c:ptCount val="22"/>
                <c:pt idx="0">
                  <c:v>2014</c:v>
                </c:pt>
                <c:pt idx="4">
                  <c:v>2015</c:v>
                </c:pt>
                <c:pt idx="8">
                  <c:v>2016</c:v>
                </c:pt>
                <c:pt idx="12">
                  <c:v>2017</c:v>
                </c:pt>
                <c:pt idx="16">
                  <c:v>2018</c:v>
                </c:pt>
                <c:pt idx="20">
                  <c:v>2019</c:v>
                </c:pt>
              </c:numCache>
            </c:numRef>
          </c:cat>
          <c:val>
            <c:numRef>
              <c:f>'Excise Only'!$AR$6:$BM$6</c:f>
              <c:numCache>
                <c:formatCode>General</c:formatCode>
                <c:ptCount val="22"/>
                <c:pt idx="0">
                  <c:v>16.61</c:v>
                </c:pt>
                <c:pt idx="1">
                  <c:v>16.61</c:v>
                </c:pt>
                <c:pt idx="2">
                  <c:v>16.61</c:v>
                </c:pt>
                <c:pt idx="3">
                  <c:v>21.61</c:v>
                </c:pt>
                <c:pt idx="4">
                  <c:v>21.61</c:v>
                </c:pt>
                <c:pt idx="5">
                  <c:v>21.61</c:v>
                </c:pt>
                <c:pt idx="6">
                  <c:v>21.61</c:v>
                </c:pt>
                <c:pt idx="7">
                  <c:v>23.75</c:v>
                </c:pt>
                <c:pt idx="8">
                  <c:v>23.75</c:v>
                </c:pt>
                <c:pt idx="9">
                  <c:v>23.75</c:v>
                </c:pt>
                <c:pt idx="10">
                  <c:v>23.75</c:v>
                </c:pt>
                <c:pt idx="11">
                  <c:v>30.5</c:v>
                </c:pt>
                <c:pt idx="12">
                  <c:v>30.5</c:v>
                </c:pt>
                <c:pt idx="13">
                  <c:v>30.5</c:v>
                </c:pt>
                <c:pt idx="14">
                  <c:v>30.5</c:v>
                </c:pt>
                <c:pt idx="15">
                  <c:v>30.5</c:v>
                </c:pt>
                <c:pt idx="16">
                  <c:v>30.5</c:v>
                </c:pt>
                <c:pt idx="17" formatCode="0.0000">
                  <c:v>30.5</c:v>
                </c:pt>
                <c:pt idx="18" formatCode="0.0000">
                  <c:v>33.549999999999997</c:v>
                </c:pt>
                <c:pt idx="19" formatCode="0.00">
                  <c:v>33.549999999999997</c:v>
                </c:pt>
                <c:pt idx="20" formatCode="0.00">
                  <c:v>33.549999999999997</c:v>
                </c:pt>
                <c:pt idx="21" formatCode="_(* #,##0.000_);_(* \(#,##0.000\);_(* &quot;-&quot;??_);_(@_)">
                  <c:v>37.6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3BD-44D9-B4E2-6A341D2E3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8131616"/>
        <c:axId val="298132400"/>
      </c:lineChart>
      <c:catAx>
        <c:axId val="29813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8132400"/>
        <c:crosses val="autoZero"/>
        <c:auto val="1"/>
        <c:lblAlgn val="ctr"/>
        <c:lblOffset val="100"/>
        <c:noMultiLvlLbl val="0"/>
      </c:catAx>
      <c:valAx>
        <c:axId val="29813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r>
                  <a:rPr lang="en-GB" dirty="0"/>
                  <a:t>Excise duty</a:t>
                </a:r>
                <a:r>
                  <a:rPr lang="en-GB" baseline="0" dirty="0"/>
                  <a:t> per cig (Rs.)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1.0961433782390893E-2"/>
              <c:y val="0.367825599712258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8131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500">
          <a:latin typeface="Tw Cen MT" panose="020B0602020104020603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r>
              <a:rPr lang="en-GB" sz="2500" b="1" i="0" u="none" strike="noStrike" baseline="0" dirty="0">
                <a:effectLst/>
              </a:rPr>
              <a:t>Implemented Tax is lower than </a:t>
            </a:r>
            <a:r>
              <a:rPr lang="en-GB" sz="2500" b="1" dirty="0"/>
              <a:t>Length</a:t>
            </a:r>
            <a:r>
              <a:rPr lang="en-GB" sz="2500" b="1" baseline="0" dirty="0"/>
              <a:t> Proportionate Tax</a:t>
            </a:r>
            <a:endParaRPr lang="en-GB" sz="25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'[CigTaxPPT_Data_17Jun19.xlsx]Slide 5'!$B$3</c:f>
              <c:strCache>
                <c:ptCount val="1"/>
                <c:pt idx="0">
                  <c:v>Current Rate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bg1"/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'[CigTaxPPT_Data_17Jun19.xlsx]Slide 5'!$A$4:$A$7</c:f>
              <c:strCache>
                <c:ptCount val="4"/>
                <c:pt idx="0">
                  <c:v>&lt;60 mm 
(Capstan)</c:v>
                </c:pt>
                <c:pt idx="1">
                  <c:v>60 - 67 mm 
(N/A)</c:v>
                </c:pt>
                <c:pt idx="2">
                  <c:v>67 - 72 mm 
(Bristol)</c:v>
                </c:pt>
                <c:pt idx="3">
                  <c:v>72 - 84 mm 
(JPGL)</c:v>
                </c:pt>
              </c:strCache>
            </c:strRef>
          </c:cat>
          <c:val>
            <c:numRef>
              <c:f>'[CigTaxPPT_Data_17Jun19.xlsx]Slide 5'!$B$4:$B$7</c:f>
              <c:numCache>
                <c:formatCode>General</c:formatCode>
                <c:ptCount val="4"/>
                <c:pt idx="0">
                  <c:v>11.675000000000001</c:v>
                </c:pt>
                <c:pt idx="1">
                  <c:v>19.5</c:v>
                </c:pt>
                <c:pt idx="2">
                  <c:v>23</c:v>
                </c:pt>
                <c:pt idx="3">
                  <c:v>37.58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2F-41E4-8253-D4242B6524BA}"/>
            </c:ext>
          </c:extLst>
        </c:ser>
        <c:ser>
          <c:idx val="1"/>
          <c:order val="1"/>
          <c:tx>
            <c:strRef>
              <c:f>'[CigTaxPPT_Data_17Jun19.xlsx]Slide 5'!$C$3</c:f>
              <c:strCache>
                <c:ptCount val="1"/>
                <c:pt idx="0">
                  <c:v>Ideal Rate</c:v>
                </c:pt>
              </c:strCache>
            </c:strRef>
          </c:tx>
          <c:spPr>
            <a:noFill/>
            <a:ln w="19050">
              <a:noFill/>
              <a:prstDash val="sysDot"/>
            </a:ln>
            <a:effectLst/>
          </c:spPr>
          <c:invertIfNegative val="0"/>
          <c:cat>
            <c:strRef>
              <c:f>'[CigTaxPPT_Data_17Jun19.xlsx]Slide 5'!$A$4:$A$7</c:f>
              <c:strCache>
                <c:ptCount val="4"/>
                <c:pt idx="0">
                  <c:v>&lt;60 mm 
(Capstan)</c:v>
                </c:pt>
                <c:pt idx="1">
                  <c:v>60 - 67 mm 
(N/A)</c:v>
                </c:pt>
                <c:pt idx="2">
                  <c:v>67 - 72 mm 
(Bristol)</c:v>
                </c:pt>
                <c:pt idx="3">
                  <c:v>72 - 84 mm 
(JPGL)</c:v>
                </c:pt>
              </c:strCache>
            </c:strRef>
          </c:cat>
          <c:val>
            <c:numRef>
              <c:f>'[CigTaxPPT_Data_17Jun19.xlsx]Slide 5'!$C$4:$C$7</c:f>
              <c:numCache>
                <c:formatCode>General</c:formatCode>
                <c:ptCount val="4"/>
                <c:pt idx="0">
                  <c:v>15.167857142857141</c:v>
                </c:pt>
                <c:pt idx="1">
                  <c:v>10.474523809523809</c:v>
                </c:pt>
                <c:pt idx="2">
                  <c:v>9.21142857142857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2F-41E4-8253-D4242B6524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9476808"/>
        <c:axId val="299474064"/>
      </c:barChart>
      <c:catAx>
        <c:axId val="299476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9474064"/>
        <c:crosses val="autoZero"/>
        <c:auto val="1"/>
        <c:lblAlgn val="ctr"/>
        <c:lblOffset val="100"/>
        <c:noMultiLvlLbl val="0"/>
      </c:catAx>
      <c:valAx>
        <c:axId val="29947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r>
                  <a:rPr lang="en-GB" dirty="0"/>
                  <a:t>Excise</a:t>
                </a:r>
                <a:r>
                  <a:rPr lang="en-GB" baseline="0" dirty="0"/>
                  <a:t> tax per cigarette (</a:t>
                </a:r>
                <a:r>
                  <a:rPr lang="en-GB" baseline="0" dirty="0" err="1"/>
                  <a:t>Rs</a:t>
                </a:r>
                <a:r>
                  <a:rPr lang="en-GB" baseline="0" dirty="0"/>
                  <a:t>.)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"/>
              <c:y val="0.347253228586769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9476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500">
          <a:latin typeface="Tw Cen MT" panose="020B0602020104020603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r>
              <a:rPr lang="en-GB" sz="2500" b="1" dirty="0"/>
              <a:t>Change in cigarette excise duties, 2014-Present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w Cen MT" panose="020B0602020104020603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7487585672763518E-2"/>
          <c:y val="0.20503781609157123"/>
          <c:w val="0.89911510637098091"/>
          <c:h val="0.7119705580662673"/>
        </c:manualLayout>
      </c:layout>
      <c:lineChart>
        <c:grouping val="standard"/>
        <c:varyColors val="0"/>
        <c:ser>
          <c:idx val="0"/>
          <c:order val="0"/>
          <c:tx>
            <c:strRef>
              <c:f>'Excise Only'!$B$3:$C$3</c:f>
              <c:strCache>
                <c:ptCount val="2"/>
                <c:pt idx="0">
                  <c:v> &lt;60mm </c:v>
                </c:pt>
                <c:pt idx="1">
                  <c:v>(Capstan)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numRef>
              <c:f>'Excise Only'!$AR$2:$BM$2</c:f>
              <c:numCache>
                <c:formatCode>General</c:formatCode>
                <c:ptCount val="22"/>
                <c:pt idx="0">
                  <c:v>2014</c:v>
                </c:pt>
                <c:pt idx="4">
                  <c:v>2015</c:v>
                </c:pt>
                <c:pt idx="8">
                  <c:v>2016</c:v>
                </c:pt>
                <c:pt idx="12">
                  <c:v>2017</c:v>
                </c:pt>
                <c:pt idx="16">
                  <c:v>2018</c:v>
                </c:pt>
                <c:pt idx="20">
                  <c:v>2019</c:v>
                </c:pt>
              </c:numCache>
            </c:numRef>
          </c:cat>
          <c:val>
            <c:numRef>
              <c:f>'Excise Only'!$AR$3:$BM$3</c:f>
              <c:numCache>
                <c:formatCode>General</c:formatCode>
                <c:ptCount val="22"/>
                <c:pt idx="0">
                  <c:v>5.7220000000000004</c:v>
                </c:pt>
                <c:pt idx="1">
                  <c:v>5.7220000000000004</c:v>
                </c:pt>
                <c:pt idx="2">
                  <c:v>5.7220000000000004</c:v>
                </c:pt>
                <c:pt idx="3">
                  <c:v>6.9749999999999996</c:v>
                </c:pt>
                <c:pt idx="4">
                  <c:v>6.9749999999999996</c:v>
                </c:pt>
                <c:pt idx="5">
                  <c:v>6.9749999999999996</c:v>
                </c:pt>
                <c:pt idx="6">
                  <c:v>6.9749999999999996</c:v>
                </c:pt>
                <c:pt idx="7">
                  <c:v>6.9749999999999996</c:v>
                </c:pt>
                <c:pt idx="8">
                  <c:v>6.9749999999999996</c:v>
                </c:pt>
                <c:pt idx="9">
                  <c:v>6.9749999999999996</c:v>
                </c:pt>
                <c:pt idx="10">
                  <c:v>6.9749999999999996</c:v>
                </c:pt>
                <c:pt idx="11">
                  <c:v>11.675000000000001</c:v>
                </c:pt>
                <c:pt idx="12">
                  <c:v>11.675000000000001</c:v>
                </c:pt>
                <c:pt idx="13">
                  <c:v>11.675000000000001</c:v>
                </c:pt>
                <c:pt idx="14">
                  <c:v>11.675000000000001</c:v>
                </c:pt>
                <c:pt idx="15">
                  <c:v>11.675000000000001</c:v>
                </c:pt>
                <c:pt idx="16">
                  <c:v>11.675000000000001</c:v>
                </c:pt>
                <c:pt idx="17">
                  <c:v>11.675000000000001</c:v>
                </c:pt>
                <c:pt idx="18">
                  <c:v>11.675000000000001</c:v>
                </c:pt>
                <c:pt idx="19" formatCode="0.00">
                  <c:v>11.675000000000001</c:v>
                </c:pt>
                <c:pt idx="20" formatCode="0.00">
                  <c:v>11.675000000000001</c:v>
                </c:pt>
                <c:pt idx="21" formatCode="_(* #,##0.000_);_(* \(#,##0.000\);_(* &quot;-&quot;??_);_(@_)">
                  <c:v>11.675000000000001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3BD-44D9-B4E2-6A341D2E3E7F}"/>
            </c:ext>
          </c:extLst>
        </c:ser>
        <c:ser>
          <c:idx val="2"/>
          <c:order val="1"/>
          <c:tx>
            <c:strRef>
              <c:f>'Excise Only'!$B$5:$C$5</c:f>
              <c:strCache>
                <c:ptCount val="2"/>
                <c:pt idx="0">
                  <c:v> 67mm - 72 mm </c:v>
                </c:pt>
                <c:pt idx="1">
                  <c:v>(Bristol)</c:v>
                </c:pt>
              </c:strCache>
            </c:strRef>
          </c:tx>
          <c:spPr>
            <a:ln w="28575" cap="rnd">
              <a:solidFill>
                <a:srgbClr val="28495A"/>
              </a:solidFill>
              <a:round/>
            </a:ln>
            <a:effectLst/>
          </c:spPr>
          <c:marker>
            <c:symbol val="none"/>
          </c:marker>
          <c:cat>
            <c:numRef>
              <c:f>'Excise Only'!$AR$2:$BM$2</c:f>
              <c:numCache>
                <c:formatCode>General</c:formatCode>
                <c:ptCount val="22"/>
                <c:pt idx="0">
                  <c:v>2014</c:v>
                </c:pt>
                <c:pt idx="4">
                  <c:v>2015</c:v>
                </c:pt>
                <c:pt idx="8">
                  <c:v>2016</c:v>
                </c:pt>
                <c:pt idx="12">
                  <c:v>2017</c:v>
                </c:pt>
                <c:pt idx="16">
                  <c:v>2018</c:v>
                </c:pt>
                <c:pt idx="20">
                  <c:v>2019</c:v>
                </c:pt>
              </c:numCache>
            </c:numRef>
          </c:cat>
          <c:val>
            <c:numRef>
              <c:f>'Excise Only'!$AR$5:$BM$5</c:f>
              <c:numCache>
                <c:formatCode>General</c:formatCode>
                <c:ptCount val="22"/>
                <c:pt idx="0">
                  <c:v>12.1</c:v>
                </c:pt>
                <c:pt idx="1">
                  <c:v>12.1</c:v>
                </c:pt>
                <c:pt idx="2">
                  <c:v>12.1</c:v>
                </c:pt>
                <c:pt idx="3">
                  <c:v>14.66</c:v>
                </c:pt>
                <c:pt idx="4">
                  <c:v>14.66</c:v>
                </c:pt>
                <c:pt idx="5">
                  <c:v>14.66</c:v>
                </c:pt>
                <c:pt idx="6">
                  <c:v>14.66</c:v>
                </c:pt>
                <c:pt idx="7">
                  <c:v>14.66</c:v>
                </c:pt>
                <c:pt idx="8">
                  <c:v>14.66</c:v>
                </c:pt>
                <c:pt idx="9">
                  <c:v>14.66</c:v>
                </c:pt>
                <c:pt idx="10">
                  <c:v>14.66</c:v>
                </c:pt>
                <c:pt idx="11">
                  <c:v>20.5</c:v>
                </c:pt>
                <c:pt idx="12">
                  <c:v>20.5</c:v>
                </c:pt>
                <c:pt idx="13">
                  <c:v>20.5</c:v>
                </c:pt>
                <c:pt idx="14">
                  <c:v>20.5</c:v>
                </c:pt>
                <c:pt idx="15">
                  <c:v>20.5</c:v>
                </c:pt>
                <c:pt idx="16">
                  <c:v>20.5</c:v>
                </c:pt>
                <c:pt idx="17">
                  <c:v>20.5</c:v>
                </c:pt>
                <c:pt idx="18">
                  <c:v>20.5</c:v>
                </c:pt>
                <c:pt idx="19" formatCode="0.00">
                  <c:v>20.5</c:v>
                </c:pt>
                <c:pt idx="20" formatCode="0.00">
                  <c:v>20.5</c:v>
                </c:pt>
                <c:pt idx="21" formatCode="_(* #,##0.000_);_(* \(#,##0.000\);_(* &quot;-&quot;??_);_(@_)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3BD-44D9-B4E2-6A341D2E3E7F}"/>
            </c:ext>
          </c:extLst>
        </c:ser>
        <c:ser>
          <c:idx val="3"/>
          <c:order val="2"/>
          <c:tx>
            <c:strRef>
              <c:f>'Excise Only'!$B$6:$C$6</c:f>
              <c:strCache>
                <c:ptCount val="2"/>
                <c:pt idx="0">
                  <c:v> 72 mm - 84 mm </c:v>
                </c:pt>
                <c:pt idx="1">
                  <c:v>(JPGL/Dunhill)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'Excise Only'!$AR$2:$BM$2</c:f>
              <c:numCache>
                <c:formatCode>General</c:formatCode>
                <c:ptCount val="22"/>
                <c:pt idx="0">
                  <c:v>2014</c:v>
                </c:pt>
                <c:pt idx="4">
                  <c:v>2015</c:v>
                </c:pt>
                <c:pt idx="8">
                  <c:v>2016</c:v>
                </c:pt>
                <c:pt idx="12">
                  <c:v>2017</c:v>
                </c:pt>
                <c:pt idx="16">
                  <c:v>2018</c:v>
                </c:pt>
                <c:pt idx="20">
                  <c:v>2019</c:v>
                </c:pt>
              </c:numCache>
            </c:numRef>
          </c:cat>
          <c:val>
            <c:numRef>
              <c:f>'Excise Only'!$AR$6:$BM$6</c:f>
              <c:numCache>
                <c:formatCode>General</c:formatCode>
                <c:ptCount val="22"/>
                <c:pt idx="0">
                  <c:v>16.61</c:v>
                </c:pt>
                <c:pt idx="1">
                  <c:v>16.61</c:v>
                </c:pt>
                <c:pt idx="2">
                  <c:v>16.61</c:v>
                </c:pt>
                <c:pt idx="3">
                  <c:v>21.61</c:v>
                </c:pt>
                <c:pt idx="4">
                  <c:v>21.61</c:v>
                </c:pt>
                <c:pt idx="5">
                  <c:v>21.61</c:v>
                </c:pt>
                <c:pt idx="6">
                  <c:v>21.61</c:v>
                </c:pt>
                <c:pt idx="7">
                  <c:v>23.75</c:v>
                </c:pt>
                <c:pt idx="8">
                  <c:v>23.75</c:v>
                </c:pt>
                <c:pt idx="9">
                  <c:v>23.75</c:v>
                </c:pt>
                <c:pt idx="10">
                  <c:v>23.75</c:v>
                </c:pt>
                <c:pt idx="11">
                  <c:v>30.5</c:v>
                </c:pt>
                <c:pt idx="12">
                  <c:v>30.5</c:v>
                </c:pt>
                <c:pt idx="13">
                  <c:v>30.5</c:v>
                </c:pt>
                <c:pt idx="14">
                  <c:v>30.5</c:v>
                </c:pt>
                <c:pt idx="15">
                  <c:v>30.5</c:v>
                </c:pt>
                <c:pt idx="16">
                  <c:v>30.5</c:v>
                </c:pt>
                <c:pt idx="17" formatCode="0.0000">
                  <c:v>30.5</c:v>
                </c:pt>
                <c:pt idx="18" formatCode="0.0000">
                  <c:v>33.549999999999997</c:v>
                </c:pt>
                <c:pt idx="19" formatCode="0.00">
                  <c:v>33.549999999999997</c:v>
                </c:pt>
                <c:pt idx="20" formatCode="0.00">
                  <c:v>33.549999999999997</c:v>
                </c:pt>
                <c:pt idx="21" formatCode="_(* #,##0.000_);_(* \(#,##0.000\);_(* &quot;-&quot;??_);_(@_)">
                  <c:v>37.6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3BD-44D9-B4E2-6A341D2E3E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8131616"/>
        <c:axId val="298132400"/>
      </c:lineChart>
      <c:catAx>
        <c:axId val="298131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8132400"/>
        <c:crosses val="autoZero"/>
        <c:auto val="1"/>
        <c:lblAlgn val="ctr"/>
        <c:lblOffset val="100"/>
        <c:noMultiLvlLbl val="0"/>
      </c:catAx>
      <c:valAx>
        <c:axId val="29813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w Cen MT" panose="020B0602020104020603" pitchFamily="34" charset="0"/>
                    <a:ea typeface="+mn-ea"/>
                    <a:cs typeface="+mn-cs"/>
                  </a:defRPr>
                </a:pPr>
                <a:r>
                  <a:rPr lang="en-GB" dirty="0"/>
                  <a:t>Excise duty</a:t>
                </a:r>
                <a:r>
                  <a:rPr lang="en-GB" baseline="0" dirty="0"/>
                  <a:t> per cig (Rs.)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1.0961433782390893E-2"/>
              <c:y val="0.367825599712258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w Cen MT" panose="020B0602020104020603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8131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500">
          <a:latin typeface="Tw Cen MT" panose="020B0602020104020603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Sheet1!$A$2:$A$15</c:f>
              <c:numCache>
                <c:formatCode>General</c:formatCode>
                <c:ptCount val="14"/>
                <c:pt idx="0">
                  <c:v>2017</c:v>
                </c:pt>
                <c:pt idx="1">
                  <c:v>2016</c:v>
                </c:pt>
                <c:pt idx="2">
                  <c:v>2015</c:v>
                </c:pt>
                <c:pt idx="3">
                  <c:v>2014</c:v>
                </c:pt>
                <c:pt idx="4">
                  <c:v>2013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2009</c:v>
                </c:pt>
                <c:pt idx="9">
                  <c:v>2008</c:v>
                </c:pt>
                <c:pt idx="10">
                  <c:v>2007</c:v>
                </c:pt>
                <c:pt idx="11">
                  <c:v>2006</c:v>
                </c:pt>
                <c:pt idx="12">
                  <c:v>2005</c:v>
                </c:pt>
                <c:pt idx="13">
                  <c:v>2004</c:v>
                </c:pt>
              </c:numCache>
            </c:numRef>
          </c:cat>
          <c:val>
            <c:numRef>
              <c:f>Sheet1!$B$2:$B$15</c:f>
              <c:numCache>
                <c:formatCode>#,##0</c:formatCode>
                <c:ptCount val="14"/>
                <c:pt idx="0">
                  <c:v>213253000</c:v>
                </c:pt>
                <c:pt idx="1">
                  <c:v>283474200</c:v>
                </c:pt>
                <c:pt idx="2">
                  <c:v>320229000</c:v>
                </c:pt>
                <c:pt idx="3">
                  <c:v>351196400</c:v>
                </c:pt>
                <c:pt idx="4">
                  <c:v>476169600</c:v>
                </c:pt>
                <c:pt idx="5">
                  <c:v>550848800</c:v>
                </c:pt>
                <c:pt idx="6">
                  <c:v>525596860</c:v>
                </c:pt>
                <c:pt idx="7">
                  <c:v>568904140</c:v>
                </c:pt>
                <c:pt idx="8">
                  <c:v>541748400</c:v>
                </c:pt>
                <c:pt idx="9">
                  <c:v>344777600</c:v>
                </c:pt>
                <c:pt idx="10">
                  <c:v>276247200</c:v>
                </c:pt>
                <c:pt idx="11">
                  <c:v>315664800</c:v>
                </c:pt>
                <c:pt idx="12">
                  <c:v>440410000</c:v>
                </c:pt>
                <c:pt idx="13">
                  <c:v>523861400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BE-4F9B-97D7-2CC28D8A26A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Ref>
              <c:f>Sheet1!$A$2:$A$15</c:f>
              <c:numCache>
                <c:formatCode>General</c:formatCode>
                <c:ptCount val="14"/>
                <c:pt idx="0">
                  <c:v>2017</c:v>
                </c:pt>
                <c:pt idx="1">
                  <c:v>2016</c:v>
                </c:pt>
                <c:pt idx="2">
                  <c:v>2015</c:v>
                </c:pt>
                <c:pt idx="3">
                  <c:v>2014</c:v>
                </c:pt>
                <c:pt idx="4">
                  <c:v>2013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2009</c:v>
                </c:pt>
                <c:pt idx="9">
                  <c:v>2008</c:v>
                </c:pt>
                <c:pt idx="10">
                  <c:v>2007</c:v>
                </c:pt>
                <c:pt idx="11">
                  <c:v>2006</c:v>
                </c:pt>
                <c:pt idx="12">
                  <c:v>2005</c:v>
                </c:pt>
                <c:pt idx="13">
                  <c:v>2004</c:v>
                </c:pt>
              </c:numCache>
            </c:numRef>
          </c:cat>
          <c:val>
            <c:numRef>
              <c:f>Sheet1!$C$2:$C$15</c:f>
              <c:numCache>
                <c:formatCode>General</c:formatCode>
                <c:ptCount val="14"/>
                <c:pt idx="3" formatCode="#,##0">
                  <c:v>189000</c:v>
                </c:pt>
                <c:pt idx="4" formatCode="#,##0">
                  <c:v>24365600</c:v>
                </c:pt>
                <c:pt idx="5" formatCode="#,##0">
                  <c:v>45227600</c:v>
                </c:pt>
                <c:pt idx="6" formatCode="#,##0">
                  <c:v>54330000</c:v>
                </c:pt>
                <c:pt idx="7" formatCode="#,##0">
                  <c:v>87006200</c:v>
                </c:pt>
                <c:pt idx="8" formatCode="#,##0">
                  <c:v>94291000</c:v>
                </c:pt>
                <c:pt idx="9" formatCode="#,##0">
                  <c:v>88932800</c:v>
                </c:pt>
                <c:pt idx="10" formatCode="#,##0">
                  <c:v>61800400</c:v>
                </c:pt>
                <c:pt idx="11" formatCode="#,##0">
                  <c:v>64058600</c:v>
                </c:pt>
                <c:pt idx="12" formatCode="#,##0">
                  <c:v>61204200</c:v>
                </c:pt>
                <c:pt idx="13" formatCode="#,##0">
                  <c:v>41022000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BE-4F9B-97D7-2CC28D8A26A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Column4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Sheet1!$A$2:$A$15</c:f>
              <c:numCache>
                <c:formatCode>General</c:formatCode>
                <c:ptCount val="14"/>
                <c:pt idx="0">
                  <c:v>2017</c:v>
                </c:pt>
                <c:pt idx="1">
                  <c:v>2016</c:v>
                </c:pt>
                <c:pt idx="2">
                  <c:v>2015</c:v>
                </c:pt>
                <c:pt idx="3">
                  <c:v>2014</c:v>
                </c:pt>
                <c:pt idx="4">
                  <c:v>2013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2009</c:v>
                </c:pt>
                <c:pt idx="9">
                  <c:v>2008</c:v>
                </c:pt>
                <c:pt idx="10">
                  <c:v>2007</c:v>
                </c:pt>
                <c:pt idx="11">
                  <c:v>2006</c:v>
                </c:pt>
                <c:pt idx="12">
                  <c:v>2005</c:v>
                </c:pt>
                <c:pt idx="13">
                  <c:v>2004</c:v>
                </c:pt>
              </c:numCache>
            </c:numRef>
          </c:cat>
          <c:val>
            <c:numRef>
              <c:f>Sheet1!$D$2:$D$15</c:f>
              <c:numCache>
                <c:formatCode>#,##0</c:formatCode>
                <c:ptCount val="14"/>
                <c:pt idx="0">
                  <c:v>315770400</c:v>
                </c:pt>
                <c:pt idx="1">
                  <c:v>268527600</c:v>
                </c:pt>
                <c:pt idx="2">
                  <c:v>177931000</c:v>
                </c:pt>
                <c:pt idx="3">
                  <c:v>177024400</c:v>
                </c:pt>
                <c:pt idx="4">
                  <c:v>72511600</c:v>
                </c:pt>
                <c:pt idx="5">
                  <c:v>50345000</c:v>
                </c:pt>
                <c:pt idx="6">
                  <c:v>72543000</c:v>
                </c:pt>
                <c:pt idx="7">
                  <c:v>117942000</c:v>
                </c:pt>
                <c:pt idx="8">
                  <c:v>193549600</c:v>
                </c:pt>
                <c:pt idx="9">
                  <c:v>424580000</c:v>
                </c:pt>
                <c:pt idx="10">
                  <c:v>689066000</c:v>
                </c:pt>
                <c:pt idx="11">
                  <c:v>1387429980</c:v>
                </c:pt>
                <c:pt idx="12">
                  <c:v>1796860140</c:v>
                </c:pt>
                <c:pt idx="13">
                  <c:v>2060285820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BE-4F9B-97D7-2CC28D8A26A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Column5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Sheet1!$A$2:$A$15</c:f>
              <c:numCache>
                <c:formatCode>General</c:formatCode>
                <c:ptCount val="14"/>
                <c:pt idx="0">
                  <c:v>2017</c:v>
                </c:pt>
                <c:pt idx="1">
                  <c:v>2016</c:v>
                </c:pt>
                <c:pt idx="2">
                  <c:v>2015</c:v>
                </c:pt>
                <c:pt idx="3">
                  <c:v>2014</c:v>
                </c:pt>
                <c:pt idx="4">
                  <c:v>2013</c:v>
                </c:pt>
                <c:pt idx="5">
                  <c:v>2012</c:v>
                </c:pt>
                <c:pt idx="6">
                  <c:v>2011</c:v>
                </c:pt>
                <c:pt idx="7">
                  <c:v>2010</c:v>
                </c:pt>
                <c:pt idx="8">
                  <c:v>2009</c:v>
                </c:pt>
                <c:pt idx="9">
                  <c:v>2008</c:v>
                </c:pt>
                <c:pt idx="10">
                  <c:v>2007</c:v>
                </c:pt>
                <c:pt idx="11">
                  <c:v>2006</c:v>
                </c:pt>
                <c:pt idx="12">
                  <c:v>2005</c:v>
                </c:pt>
                <c:pt idx="13">
                  <c:v>2004</c:v>
                </c:pt>
              </c:numCache>
            </c:numRef>
          </c:cat>
          <c:val>
            <c:numRef>
              <c:f>Sheet1!$E$2:$E$15</c:f>
              <c:numCache>
                <c:formatCode>General</c:formatCode>
                <c:ptCount val="14"/>
                <c:pt idx="0" formatCode="#,##0">
                  <c:v>2620414100</c:v>
                </c:pt>
                <c:pt idx="1">
                  <c:v>3237523160</c:v>
                </c:pt>
                <c:pt idx="2" formatCode="#,##0">
                  <c:v>3466770280</c:v>
                </c:pt>
                <c:pt idx="3" formatCode="#,##0">
                  <c:v>3091936720</c:v>
                </c:pt>
                <c:pt idx="4" formatCode="#,##0">
                  <c:v>3456638560</c:v>
                </c:pt>
                <c:pt idx="5" formatCode="#,##0">
                  <c:v>3674434960</c:v>
                </c:pt>
                <c:pt idx="6" formatCode="#,##0">
                  <c:v>3512789600</c:v>
                </c:pt>
                <c:pt idx="7" formatCode="#,##0">
                  <c:v>3512789600</c:v>
                </c:pt>
                <c:pt idx="8" formatCode="#,##0">
                  <c:v>3271777540</c:v>
                </c:pt>
                <c:pt idx="9" formatCode="#,##0">
                  <c:v>3608476498</c:v>
                </c:pt>
                <c:pt idx="10" formatCode="#,##0">
                  <c:v>3643245640</c:v>
                </c:pt>
                <c:pt idx="11" formatCode="#,##0">
                  <c:v>3024094060</c:v>
                </c:pt>
                <c:pt idx="12" formatCode="#,##0">
                  <c:v>2646243700</c:v>
                </c:pt>
                <c:pt idx="13" formatCode="#,##0">
                  <c:v>2201926832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BE-4F9B-97D7-2CC28D8A2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9473672"/>
        <c:axId val="299477592"/>
      </c:barChart>
      <c:catAx>
        <c:axId val="299473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9477592"/>
        <c:crosses val="autoZero"/>
        <c:auto val="1"/>
        <c:lblAlgn val="ctr"/>
        <c:lblOffset val="100"/>
        <c:noMultiLvlLbl val="0"/>
      </c:catAx>
      <c:valAx>
        <c:axId val="299477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 panose="020B0602020104020603" pitchFamily="34" charset="0"/>
                <a:ea typeface="+mn-ea"/>
                <a:cs typeface="+mn-cs"/>
              </a:defRPr>
            </a:pPr>
            <a:endParaRPr lang="en-US"/>
          </a:p>
        </c:txPr>
        <c:crossAx val="299473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latin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500">
                <a:solidFill>
                  <a:srgbClr val="595959"/>
                </a:solidFill>
              </a:defRPr>
            </a:pPr>
            <a:r>
              <a:rPr lang="en-GB" sz="2500" dirty="0">
                <a:solidFill>
                  <a:srgbClr val="595959"/>
                </a:solidFill>
              </a:rPr>
              <a:t>Inconsistency in cigarette tax revisions, 2004-2018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4769633678358847E-2"/>
          <c:y val="0.12295745368983411"/>
          <c:w val="0.86848781561823385"/>
          <c:h val="0.7005885171608458"/>
        </c:manualLayout>
      </c:layout>
      <c:lineChart>
        <c:grouping val="standard"/>
        <c:varyColors val="0"/>
        <c:ser>
          <c:idx val="0"/>
          <c:order val="0"/>
          <c:tx>
            <c:strRef>
              <c:f>Hist.Tax.Price!$A$44:$B$44</c:f>
              <c:strCache>
                <c:ptCount val="2"/>
                <c:pt idx="0">
                  <c:v>&lt;60mm</c:v>
                </c:pt>
                <c:pt idx="1">
                  <c:v>(Capstan)</c:v>
                </c:pt>
              </c:strCache>
            </c:strRef>
          </c:tx>
          <c:spPr>
            <a:ln w="28575">
              <a:solidFill>
                <a:srgbClr val="FFC000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-4.2270531400966184E-2"/>
                  <c:y val="-3.9267015706806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F97-4EC9-B0C3-5BB553049187}"/>
                </c:ext>
              </c:extLst>
            </c:dLbl>
            <c:dLbl>
              <c:idx val="14"/>
              <c:layout>
                <c:manualLayout>
                  <c:x val="0"/>
                  <c:y val="3.1413612565445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F97-4EC9-B0C3-5BB553049187}"/>
                </c:ext>
              </c:extLst>
            </c:dLbl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Hist.Tax.Price!$C$3:$BI$3</c:f>
              <c:numCache>
                <c:formatCode>General</c:formatCode>
                <c:ptCount val="59"/>
                <c:pt idx="0">
                  <c:v>2004</c:v>
                </c:pt>
                <c:pt idx="4">
                  <c:v>2005</c:v>
                </c:pt>
                <c:pt idx="8">
                  <c:v>2006</c:v>
                </c:pt>
                <c:pt idx="12">
                  <c:v>2007</c:v>
                </c:pt>
                <c:pt idx="16">
                  <c:v>2008</c:v>
                </c:pt>
                <c:pt idx="20">
                  <c:v>2009</c:v>
                </c:pt>
                <c:pt idx="24">
                  <c:v>2010</c:v>
                </c:pt>
                <c:pt idx="28">
                  <c:v>2011</c:v>
                </c:pt>
                <c:pt idx="32">
                  <c:v>2012</c:v>
                </c:pt>
                <c:pt idx="36">
                  <c:v>2013</c:v>
                </c:pt>
                <c:pt idx="40">
                  <c:v>2014</c:v>
                </c:pt>
                <c:pt idx="44">
                  <c:v>2015</c:v>
                </c:pt>
                <c:pt idx="48">
                  <c:v>2016</c:v>
                </c:pt>
                <c:pt idx="52">
                  <c:v>2017</c:v>
                </c:pt>
                <c:pt idx="56">
                  <c:v>2018</c:v>
                </c:pt>
              </c:numCache>
            </c:numRef>
          </c:cat>
          <c:val>
            <c:numRef>
              <c:f>Hist.Tax.Price!$C$44:$BI$44</c:f>
              <c:numCache>
                <c:formatCode>0%</c:formatCode>
                <c:ptCount val="59"/>
                <c:pt idx="0">
                  <c:v>0.79043478260869571</c:v>
                </c:pt>
                <c:pt idx="1">
                  <c:v>0.79043478260869571</c:v>
                </c:pt>
                <c:pt idx="2">
                  <c:v>0.79043478260869571</c:v>
                </c:pt>
                <c:pt idx="3">
                  <c:v>0.79043478260869571</c:v>
                </c:pt>
                <c:pt idx="4">
                  <c:v>0.79043478260869571</c:v>
                </c:pt>
                <c:pt idx="5">
                  <c:v>0.77776811594202899</c:v>
                </c:pt>
                <c:pt idx="6">
                  <c:v>0.77776811594202899</c:v>
                </c:pt>
                <c:pt idx="7">
                  <c:v>0.77776811594202899</c:v>
                </c:pt>
                <c:pt idx="8">
                  <c:v>0.77776811594202899</c:v>
                </c:pt>
                <c:pt idx="9">
                  <c:v>0.77776811594202899</c:v>
                </c:pt>
                <c:pt idx="10">
                  <c:v>0.77776811594202899</c:v>
                </c:pt>
                <c:pt idx="11">
                  <c:v>0.6852919254658385</c:v>
                </c:pt>
                <c:pt idx="12">
                  <c:v>0.61593478260869561</c:v>
                </c:pt>
                <c:pt idx="13">
                  <c:v>0.61593478260869561</c:v>
                </c:pt>
                <c:pt idx="14">
                  <c:v>0.61593478260869561</c:v>
                </c:pt>
                <c:pt idx="15">
                  <c:v>0.61593478260869561</c:v>
                </c:pt>
                <c:pt idx="16">
                  <c:v>0.59264285714285714</c:v>
                </c:pt>
                <c:pt idx="17">
                  <c:v>0.59264285714285714</c:v>
                </c:pt>
                <c:pt idx="18">
                  <c:v>0.59264285714285714</c:v>
                </c:pt>
                <c:pt idx="19">
                  <c:v>0.59264285714285714</c:v>
                </c:pt>
                <c:pt idx="20">
                  <c:v>0.61187362637362641</c:v>
                </c:pt>
                <c:pt idx="21">
                  <c:v>0.70112362637362646</c:v>
                </c:pt>
                <c:pt idx="22">
                  <c:v>0.70112362637362646</c:v>
                </c:pt>
                <c:pt idx="23">
                  <c:v>0.70112362637362646</c:v>
                </c:pt>
                <c:pt idx="24">
                  <c:v>0.70112362637362646</c:v>
                </c:pt>
                <c:pt idx="25">
                  <c:v>0.70112362637362646</c:v>
                </c:pt>
                <c:pt idx="26">
                  <c:v>0.69437362637362643</c:v>
                </c:pt>
                <c:pt idx="27">
                  <c:v>0.69437362637362643</c:v>
                </c:pt>
                <c:pt idx="28">
                  <c:v>0.69437362637362643</c:v>
                </c:pt>
                <c:pt idx="29">
                  <c:v>0.70554029304029298</c:v>
                </c:pt>
                <c:pt idx="30">
                  <c:v>0.70554029304029298</c:v>
                </c:pt>
                <c:pt idx="31">
                  <c:v>0.70554029304029298</c:v>
                </c:pt>
                <c:pt idx="32">
                  <c:v>0.70554029304029298</c:v>
                </c:pt>
                <c:pt idx="33">
                  <c:v>0.70451648351648355</c:v>
                </c:pt>
                <c:pt idx="34">
                  <c:v>0.70451648351648355</c:v>
                </c:pt>
                <c:pt idx="35">
                  <c:v>0.70412362637362635</c:v>
                </c:pt>
                <c:pt idx="36">
                  <c:v>0.70412362637362635</c:v>
                </c:pt>
                <c:pt idx="37">
                  <c:v>0.70412362637362635</c:v>
                </c:pt>
                <c:pt idx="38">
                  <c:v>0.69957362637362641</c:v>
                </c:pt>
                <c:pt idx="39">
                  <c:v>0.69957362637362641</c:v>
                </c:pt>
                <c:pt idx="40">
                  <c:v>0.69957362637362641</c:v>
                </c:pt>
                <c:pt idx="41">
                  <c:v>0.69957362637362641</c:v>
                </c:pt>
                <c:pt idx="42">
                  <c:v>0.69957362637362641</c:v>
                </c:pt>
                <c:pt idx="43">
                  <c:v>0.6984999999999999</c:v>
                </c:pt>
                <c:pt idx="44">
                  <c:v>0.6984999999999999</c:v>
                </c:pt>
                <c:pt idx="45">
                  <c:v>0.6984999999999999</c:v>
                </c:pt>
                <c:pt idx="46">
                  <c:v>0.6984999999999999</c:v>
                </c:pt>
                <c:pt idx="47">
                  <c:v>0.6984999999999999</c:v>
                </c:pt>
                <c:pt idx="48">
                  <c:v>0.6349999999999999</c:v>
                </c:pt>
                <c:pt idx="49">
                  <c:v>0.6349999999999999</c:v>
                </c:pt>
                <c:pt idx="50">
                  <c:v>0.6349999999999999</c:v>
                </c:pt>
                <c:pt idx="51">
                  <c:v>0.71468478260869561</c:v>
                </c:pt>
                <c:pt idx="52">
                  <c:v>0.71468478260869561</c:v>
                </c:pt>
                <c:pt idx="53">
                  <c:v>0.71468478260869561</c:v>
                </c:pt>
                <c:pt idx="54">
                  <c:v>0.71468478260869561</c:v>
                </c:pt>
                <c:pt idx="55">
                  <c:v>0.71468478260869561</c:v>
                </c:pt>
                <c:pt idx="56">
                  <c:v>0.71468478260869561</c:v>
                </c:pt>
                <c:pt idx="57">
                  <c:v>0.71468478260869561</c:v>
                </c:pt>
                <c:pt idx="58">
                  <c:v>0.71468478260869561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F97-4EC9-B0C3-5BB553049187}"/>
            </c:ext>
          </c:extLst>
        </c:ser>
        <c:ser>
          <c:idx val="1"/>
          <c:order val="1"/>
          <c:tx>
            <c:strRef>
              <c:f>Hist.Tax.Price!$A$45:$B$45</c:f>
              <c:strCache>
                <c:ptCount val="2"/>
                <c:pt idx="0">
                  <c:v>60 mm - 67 mm</c:v>
                </c:pt>
                <c:pt idx="1">
                  <c:v>(FourAces)</c:v>
                </c:pt>
              </c:strCache>
            </c:strRef>
          </c:tx>
          <c:spPr>
            <a:ln w="28575">
              <a:solidFill>
                <a:schemeClr val="tx2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-4.4685990338164248E-2"/>
                  <c:y val="5.497382198952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F97-4EC9-B0C3-5BB553049187}"/>
                </c:ext>
              </c:extLst>
            </c:dLbl>
            <c:spPr>
              <a:solidFill>
                <a:schemeClr val="tx2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Hist.Tax.Price!$C$3:$BI$3</c:f>
              <c:numCache>
                <c:formatCode>General</c:formatCode>
                <c:ptCount val="59"/>
                <c:pt idx="0">
                  <c:v>2004</c:v>
                </c:pt>
                <c:pt idx="4">
                  <c:v>2005</c:v>
                </c:pt>
                <c:pt idx="8">
                  <c:v>2006</c:v>
                </c:pt>
                <c:pt idx="12">
                  <c:v>2007</c:v>
                </c:pt>
                <c:pt idx="16">
                  <c:v>2008</c:v>
                </c:pt>
                <c:pt idx="20">
                  <c:v>2009</c:v>
                </c:pt>
                <c:pt idx="24">
                  <c:v>2010</c:v>
                </c:pt>
                <c:pt idx="28">
                  <c:v>2011</c:v>
                </c:pt>
                <c:pt idx="32">
                  <c:v>2012</c:v>
                </c:pt>
                <c:pt idx="36">
                  <c:v>2013</c:v>
                </c:pt>
                <c:pt idx="40">
                  <c:v>2014</c:v>
                </c:pt>
                <c:pt idx="44">
                  <c:v>2015</c:v>
                </c:pt>
                <c:pt idx="48">
                  <c:v>2016</c:v>
                </c:pt>
                <c:pt idx="52">
                  <c:v>2017</c:v>
                </c:pt>
                <c:pt idx="56">
                  <c:v>2018</c:v>
                </c:pt>
              </c:numCache>
            </c:numRef>
          </c:cat>
          <c:val>
            <c:numRef>
              <c:f>Hist.Tax.Price!$C$45:$BI$45</c:f>
              <c:numCache>
                <c:formatCode>0%</c:formatCode>
                <c:ptCount val="59"/>
                <c:pt idx="0">
                  <c:v>0.75983478260869564</c:v>
                </c:pt>
                <c:pt idx="1">
                  <c:v>0.75983478260869564</c:v>
                </c:pt>
                <c:pt idx="2">
                  <c:v>0.75983478260869564</c:v>
                </c:pt>
                <c:pt idx="3">
                  <c:v>0.75983478260869564</c:v>
                </c:pt>
                <c:pt idx="4">
                  <c:v>0.75983478260869564</c:v>
                </c:pt>
                <c:pt idx="5">
                  <c:v>0.75588932806324116</c:v>
                </c:pt>
                <c:pt idx="6">
                  <c:v>0.75588932806324116</c:v>
                </c:pt>
                <c:pt idx="7">
                  <c:v>0.75588932806324116</c:v>
                </c:pt>
                <c:pt idx="8">
                  <c:v>0.75588932806324116</c:v>
                </c:pt>
                <c:pt idx="9">
                  <c:v>0.75588932806324116</c:v>
                </c:pt>
                <c:pt idx="10">
                  <c:v>0.75588932806324116</c:v>
                </c:pt>
                <c:pt idx="11">
                  <c:v>0.70376811594202904</c:v>
                </c:pt>
                <c:pt idx="12">
                  <c:v>0.65966555183946496</c:v>
                </c:pt>
                <c:pt idx="13">
                  <c:v>0.65966555183946496</c:v>
                </c:pt>
                <c:pt idx="14">
                  <c:v>0.65966555183946496</c:v>
                </c:pt>
                <c:pt idx="15">
                  <c:v>0.7045886287625418</c:v>
                </c:pt>
                <c:pt idx="16">
                  <c:v>0.68129670329670333</c:v>
                </c:pt>
                <c:pt idx="17">
                  <c:v>0.67339285714285713</c:v>
                </c:pt>
                <c:pt idx="18">
                  <c:v>0.67339285714285713</c:v>
                </c:pt>
                <c:pt idx="19">
                  <c:v>0.66914285714285715</c:v>
                </c:pt>
                <c:pt idx="20">
                  <c:v>0.68837362637362642</c:v>
                </c:pt>
                <c:pt idx="21">
                  <c:v>0.69797362637362637</c:v>
                </c:pt>
                <c:pt idx="22">
                  <c:v>0.69797362637362637</c:v>
                </c:pt>
                <c:pt idx="23">
                  <c:v>0.69797362637362637</c:v>
                </c:pt>
                <c:pt idx="24">
                  <c:v>0.69797362637362637</c:v>
                </c:pt>
                <c:pt idx="25">
                  <c:v>0.69797362637362637</c:v>
                </c:pt>
                <c:pt idx="26">
                  <c:v>0.69510089910089912</c:v>
                </c:pt>
                <c:pt idx="27">
                  <c:v>0.69510089910089912</c:v>
                </c:pt>
                <c:pt idx="28">
                  <c:v>0.69510089910089912</c:v>
                </c:pt>
                <c:pt idx="29">
                  <c:v>0.70829029304029312</c:v>
                </c:pt>
                <c:pt idx="30">
                  <c:v>0.70829029304029312</c:v>
                </c:pt>
                <c:pt idx="31">
                  <c:v>0.70714285714285718</c:v>
                </c:pt>
                <c:pt idx="32">
                  <c:v>0.70714285714285718</c:v>
                </c:pt>
                <c:pt idx="33">
                  <c:v>0.70651648351648355</c:v>
                </c:pt>
                <c:pt idx="34">
                  <c:v>0.70651648351648355</c:v>
                </c:pt>
                <c:pt idx="35">
                  <c:v>0.7056236263736263</c:v>
                </c:pt>
                <c:pt idx="36">
                  <c:v>0.7056236263736263</c:v>
                </c:pt>
                <c:pt idx="37">
                  <c:v>0.7056236263736263</c:v>
                </c:pt>
                <c:pt idx="38">
                  <c:v>0.70220695970695979</c:v>
                </c:pt>
                <c:pt idx="39">
                  <c:v>0.70220695970695979</c:v>
                </c:pt>
                <c:pt idx="40">
                  <c:v>0.70220695970695979</c:v>
                </c:pt>
                <c:pt idx="41">
                  <c:v>0.70220695970695979</c:v>
                </c:pt>
                <c:pt idx="42">
                  <c:v>0.70220695970695979</c:v>
                </c:pt>
                <c:pt idx="43">
                  <c:v>0.70472222222222225</c:v>
                </c:pt>
                <c:pt idx="44">
                  <c:v>0.70472222222222225</c:v>
                </c:pt>
                <c:pt idx="45">
                  <c:v>0.70472222222222225</c:v>
                </c:pt>
                <c:pt idx="46">
                  <c:v>0.70472222222222225</c:v>
                </c:pt>
                <c:pt idx="47">
                  <c:v>0.70472222222222225</c:v>
                </c:pt>
                <c:pt idx="48">
                  <c:v>0.66763157894736846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2F97-4EC9-B0C3-5BB553049187}"/>
            </c:ext>
          </c:extLst>
        </c:ser>
        <c:ser>
          <c:idx val="2"/>
          <c:order val="2"/>
          <c:tx>
            <c:strRef>
              <c:f>Hist.Tax.Price!$A$46:$B$46</c:f>
              <c:strCache>
                <c:ptCount val="2"/>
                <c:pt idx="0">
                  <c:v>67mm - 72 mm</c:v>
                </c:pt>
                <c:pt idx="1">
                  <c:v>(Bristol)</c:v>
                </c:pt>
              </c:strCache>
            </c:strRef>
          </c:tx>
          <c:spPr>
            <a:ln w="285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4"/>
              <c:layout>
                <c:manualLayout>
                  <c:x val="0"/>
                  <c:y val="-3.4031413612565495E-2"/>
                </c:manualLayout>
              </c:layout>
              <c:numFmt formatCode="0%" sourceLinked="0"/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F97-4EC9-B0C3-5BB553049187}"/>
                </c:ext>
              </c:extLst>
            </c:dLbl>
            <c:numFmt formatCode="0%" sourceLinked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Hist.Tax.Price!$C$3:$BI$3</c:f>
              <c:numCache>
                <c:formatCode>General</c:formatCode>
                <c:ptCount val="59"/>
                <c:pt idx="0">
                  <c:v>2004</c:v>
                </c:pt>
                <c:pt idx="4">
                  <c:v>2005</c:v>
                </c:pt>
                <c:pt idx="8">
                  <c:v>2006</c:v>
                </c:pt>
                <c:pt idx="12">
                  <c:v>2007</c:v>
                </c:pt>
                <c:pt idx="16">
                  <c:v>2008</c:v>
                </c:pt>
                <c:pt idx="20">
                  <c:v>2009</c:v>
                </c:pt>
                <c:pt idx="24">
                  <c:v>2010</c:v>
                </c:pt>
                <c:pt idx="28">
                  <c:v>2011</c:v>
                </c:pt>
                <c:pt idx="32">
                  <c:v>2012</c:v>
                </c:pt>
                <c:pt idx="36">
                  <c:v>2013</c:v>
                </c:pt>
                <c:pt idx="40">
                  <c:v>2014</c:v>
                </c:pt>
                <c:pt idx="44">
                  <c:v>2015</c:v>
                </c:pt>
                <c:pt idx="48">
                  <c:v>2016</c:v>
                </c:pt>
                <c:pt idx="52">
                  <c:v>2017</c:v>
                </c:pt>
                <c:pt idx="56">
                  <c:v>2018</c:v>
                </c:pt>
              </c:numCache>
            </c:numRef>
          </c:cat>
          <c:val>
            <c:numRef>
              <c:f>Hist.Tax.Price!$C$46:$BI$46</c:f>
              <c:numCache>
                <c:formatCode>General</c:formatCode>
                <c:ptCount val="59"/>
                <c:pt idx="15" formatCode="0%">
                  <c:v>0.54330144927536239</c:v>
                </c:pt>
                <c:pt idx="16" formatCode="0%">
                  <c:v>0.52000952380952381</c:v>
                </c:pt>
                <c:pt idx="17" formatCode="0%">
                  <c:v>0.52000952380952381</c:v>
                </c:pt>
                <c:pt idx="18" formatCode="0%">
                  <c:v>0.52000952380952381</c:v>
                </c:pt>
                <c:pt idx="19" formatCode="0%">
                  <c:v>0.59183035714285714</c:v>
                </c:pt>
                <c:pt idx="20" formatCode="0%">
                  <c:v>0.61106112637362631</c:v>
                </c:pt>
                <c:pt idx="21" formatCode="0%">
                  <c:v>0.59831807081807087</c:v>
                </c:pt>
                <c:pt idx="22" formatCode="0%">
                  <c:v>0.59831807081807087</c:v>
                </c:pt>
                <c:pt idx="23" formatCode="0%">
                  <c:v>0.59831807081807087</c:v>
                </c:pt>
                <c:pt idx="24" formatCode="0%">
                  <c:v>0.59831807081807087</c:v>
                </c:pt>
                <c:pt idx="25" formatCode="0%">
                  <c:v>0.59831807081807087</c:v>
                </c:pt>
                <c:pt idx="26" formatCode="0%">
                  <c:v>0.62848473748473743</c:v>
                </c:pt>
                <c:pt idx="27" formatCode="0%">
                  <c:v>0.62848473748473743</c:v>
                </c:pt>
                <c:pt idx="28" formatCode="0%">
                  <c:v>0.62848473748473743</c:v>
                </c:pt>
                <c:pt idx="29" formatCode="0%">
                  <c:v>0.74018612637362635</c:v>
                </c:pt>
                <c:pt idx="30" formatCode="0%">
                  <c:v>0.74018612637362635</c:v>
                </c:pt>
                <c:pt idx="31" formatCode="0%">
                  <c:v>0.73760892049127336</c:v>
                </c:pt>
                <c:pt idx="32" formatCode="0%">
                  <c:v>0.73760892049127336</c:v>
                </c:pt>
                <c:pt idx="33" formatCode="0%">
                  <c:v>0.73542918192918194</c:v>
                </c:pt>
                <c:pt idx="34" formatCode="0%">
                  <c:v>0.73542918192918194</c:v>
                </c:pt>
                <c:pt idx="35" formatCode="0%">
                  <c:v>0.7318736263736263</c:v>
                </c:pt>
                <c:pt idx="36" formatCode="0%">
                  <c:v>0.7318736263736263</c:v>
                </c:pt>
                <c:pt idx="37" formatCode="0%">
                  <c:v>0.7318736263736263</c:v>
                </c:pt>
                <c:pt idx="38" formatCode="0%">
                  <c:v>0.7318736263736263</c:v>
                </c:pt>
                <c:pt idx="39" formatCode="0%">
                  <c:v>0.7318736263736263</c:v>
                </c:pt>
                <c:pt idx="40" formatCode="0%">
                  <c:v>0.7318736263736263</c:v>
                </c:pt>
                <c:pt idx="41" formatCode="0%">
                  <c:v>0.7318736263736263</c:v>
                </c:pt>
                <c:pt idx="42" formatCode="0%">
                  <c:v>0.7318736263736263</c:v>
                </c:pt>
                <c:pt idx="43" formatCode="0%">
                  <c:v>0.73350000000000004</c:v>
                </c:pt>
                <c:pt idx="44" formatCode="0%">
                  <c:v>0.73350000000000004</c:v>
                </c:pt>
                <c:pt idx="45" formatCode="0%">
                  <c:v>0.73350000000000004</c:v>
                </c:pt>
                <c:pt idx="46" formatCode="0%">
                  <c:v>0.73350000000000004</c:v>
                </c:pt>
                <c:pt idx="47" formatCode="0%">
                  <c:v>0.69857142857142862</c:v>
                </c:pt>
                <c:pt idx="48" formatCode="0%">
                  <c:v>0.66681818181818187</c:v>
                </c:pt>
                <c:pt idx="49" formatCode="0%">
                  <c:v>0.66681818181818187</c:v>
                </c:pt>
                <c:pt idx="50" formatCode="0%">
                  <c:v>0.66681818181818187</c:v>
                </c:pt>
                <c:pt idx="51" formatCode="0%">
                  <c:v>0.77137228260869561</c:v>
                </c:pt>
                <c:pt idx="52" formatCode="0%">
                  <c:v>0.75194993412384714</c:v>
                </c:pt>
                <c:pt idx="53" formatCode="0%">
                  <c:v>0.75194993412384714</c:v>
                </c:pt>
                <c:pt idx="54" formatCode="0%">
                  <c:v>0.75194993412384714</c:v>
                </c:pt>
                <c:pt idx="55" formatCode="0%">
                  <c:v>0.75194993412384714</c:v>
                </c:pt>
                <c:pt idx="56" formatCode="0%">
                  <c:v>0.75194993412384714</c:v>
                </c:pt>
                <c:pt idx="57" formatCode="0%">
                  <c:v>0.75194993412384714</c:v>
                </c:pt>
                <c:pt idx="58" formatCode="0%">
                  <c:v>0.75194993412384714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2F97-4EC9-B0C3-5BB553049187}"/>
            </c:ext>
          </c:extLst>
        </c:ser>
        <c:ser>
          <c:idx val="3"/>
          <c:order val="3"/>
          <c:tx>
            <c:strRef>
              <c:f>Hist.Tax.Price!$A$47:$B$47</c:f>
              <c:strCache>
                <c:ptCount val="2"/>
                <c:pt idx="0">
                  <c:v>72 mm - 84 mm</c:v>
                </c:pt>
                <c:pt idx="1">
                  <c:v>(JPGL)</c:v>
                </c:pt>
              </c:strCache>
            </c:strRef>
          </c:tx>
          <c:spPr>
            <a:ln w="28575"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-3.864734299516908E-2"/>
                  <c:y val="-4.9738219895287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F97-4EC9-B0C3-5BB553049187}"/>
                </c:ext>
              </c:extLst>
            </c:dLbl>
            <c:dLbl>
              <c:idx val="14"/>
              <c:layout>
                <c:manualLayout>
                  <c:x val="0"/>
                  <c:y val="5.235602094240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F97-4EC9-B0C3-5BB553049187}"/>
                </c:ext>
              </c:extLst>
            </c:dLbl>
            <c:spPr>
              <a:solidFill>
                <a:srgbClr val="C00000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Hist.Tax.Price!$C$3:$BI$3</c:f>
              <c:numCache>
                <c:formatCode>General</c:formatCode>
                <c:ptCount val="59"/>
                <c:pt idx="0">
                  <c:v>2004</c:v>
                </c:pt>
                <c:pt idx="4">
                  <c:v>2005</c:v>
                </c:pt>
                <c:pt idx="8">
                  <c:v>2006</c:v>
                </c:pt>
                <c:pt idx="12">
                  <c:v>2007</c:v>
                </c:pt>
                <c:pt idx="16">
                  <c:v>2008</c:v>
                </c:pt>
                <c:pt idx="20">
                  <c:v>2009</c:v>
                </c:pt>
                <c:pt idx="24">
                  <c:v>2010</c:v>
                </c:pt>
                <c:pt idx="28">
                  <c:v>2011</c:v>
                </c:pt>
                <c:pt idx="32">
                  <c:v>2012</c:v>
                </c:pt>
                <c:pt idx="36">
                  <c:v>2013</c:v>
                </c:pt>
                <c:pt idx="40">
                  <c:v>2014</c:v>
                </c:pt>
                <c:pt idx="44">
                  <c:v>2015</c:v>
                </c:pt>
                <c:pt idx="48">
                  <c:v>2016</c:v>
                </c:pt>
                <c:pt idx="52">
                  <c:v>2017</c:v>
                </c:pt>
                <c:pt idx="56">
                  <c:v>2018</c:v>
                </c:pt>
              </c:numCache>
            </c:numRef>
          </c:cat>
          <c:val>
            <c:numRef>
              <c:f>Hist.Tax.Price!$C$47:$BI$47</c:f>
              <c:numCache>
                <c:formatCode>0%</c:formatCode>
                <c:ptCount val="59"/>
                <c:pt idx="0">
                  <c:v>0.7904347826086956</c:v>
                </c:pt>
                <c:pt idx="1">
                  <c:v>0.7904347826086956</c:v>
                </c:pt>
                <c:pt idx="2">
                  <c:v>0.7904347826086956</c:v>
                </c:pt>
                <c:pt idx="3">
                  <c:v>0.82619948849104852</c:v>
                </c:pt>
                <c:pt idx="4">
                  <c:v>0.82619948849104852</c:v>
                </c:pt>
                <c:pt idx="5">
                  <c:v>0.78380320366132716</c:v>
                </c:pt>
                <c:pt idx="6">
                  <c:v>0.78380320366132716</c:v>
                </c:pt>
                <c:pt idx="7">
                  <c:v>0.84011899313501137</c:v>
                </c:pt>
                <c:pt idx="8">
                  <c:v>0.84011899313501137</c:v>
                </c:pt>
                <c:pt idx="9">
                  <c:v>0.84011899313501137</c:v>
                </c:pt>
                <c:pt idx="10">
                  <c:v>0.84011899313501137</c:v>
                </c:pt>
                <c:pt idx="11">
                  <c:v>0.76934387351778644</c:v>
                </c:pt>
                <c:pt idx="12">
                  <c:v>0.74156521739130443</c:v>
                </c:pt>
                <c:pt idx="13">
                  <c:v>0.74156521739130443</c:v>
                </c:pt>
                <c:pt idx="14">
                  <c:v>0.73818478260869569</c:v>
                </c:pt>
                <c:pt idx="15">
                  <c:v>0.72500621118012432</c:v>
                </c:pt>
                <c:pt idx="16">
                  <c:v>0.70171428571428573</c:v>
                </c:pt>
                <c:pt idx="17">
                  <c:v>0.69780952380952377</c:v>
                </c:pt>
                <c:pt idx="18">
                  <c:v>0.69780952380952377</c:v>
                </c:pt>
                <c:pt idx="19">
                  <c:v>0.69401785714285724</c:v>
                </c:pt>
                <c:pt idx="20">
                  <c:v>0.7132486263736264</c:v>
                </c:pt>
                <c:pt idx="21">
                  <c:v>0.72220695970695969</c:v>
                </c:pt>
                <c:pt idx="22">
                  <c:v>0.72220695970695969</c:v>
                </c:pt>
                <c:pt idx="23">
                  <c:v>0.72220695970695969</c:v>
                </c:pt>
                <c:pt idx="24">
                  <c:v>0.72220695970695969</c:v>
                </c:pt>
                <c:pt idx="25">
                  <c:v>0.72220695970695969</c:v>
                </c:pt>
                <c:pt idx="26">
                  <c:v>0.71953152111046847</c:v>
                </c:pt>
                <c:pt idx="27">
                  <c:v>0.71953152111046847</c:v>
                </c:pt>
                <c:pt idx="28">
                  <c:v>0.71953152111046847</c:v>
                </c:pt>
                <c:pt idx="29">
                  <c:v>0.73227362637362636</c:v>
                </c:pt>
                <c:pt idx="30">
                  <c:v>0.73227362637362636</c:v>
                </c:pt>
                <c:pt idx="31">
                  <c:v>0.72878271728271737</c:v>
                </c:pt>
                <c:pt idx="32">
                  <c:v>0.72878271728271737</c:v>
                </c:pt>
                <c:pt idx="33">
                  <c:v>0.72746058289536542</c:v>
                </c:pt>
                <c:pt idx="34">
                  <c:v>0.72746058289536542</c:v>
                </c:pt>
                <c:pt idx="35">
                  <c:v>0.72529362637362638</c:v>
                </c:pt>
                <c:pt idx="36">
                  <c:v>0.72529362637362638</c:v>
                </c:pt>
                <c:pt idx="37">
                  <c:v>0.72529362637362638</c:v>
                </c:pt>
                <c:pt idx="38">
                  <c:v>0.7199450549450549</c:v>
                </c:pt>
                <c:pt idx="39">
                  <c:v>0.7199450549450549</c:v>
                </c:pt>
                <c:pt idx="40">
                  <c:v>0.7199450549450549</c:v>
                </c:pt>
                <c:pt idx="41">
                  <c:v>0.7199450549450549</c:v>
                </c:pt>
                <c:pt idx="42">
                  <c:v>0.7199450549450549</c:v>
                </c:pt>
                <c:pt idx="43">
                  <c:v>0.72066666666666668</c:v>
                </c:pt>
                <c:pt idx="44">
                  <c:v>0.72066666666666668</c:v>
                </c:pt>
                <c:pt idx="45">
                  <c:v>0.72066666666666668</c:v>
                </c:pt>
                <c:pt idx="46">
                  <c:v>0.72066666666666668</c:v>
                </c:pt>
                <c:pt idx="47">
                  <c:v>0.72000000000000008</c:v>
                </c:pt>
                <c:pt idx="48">
                  <c:v>0.67885714285714294</c:v>
                </c:pt>
                <c:pt idx="49">
                  <c:v>0.67885714285714294</c:v>
                </c:pt>
                <c:pt idx="50">
                  <c:v>0.67885714285714294</c:v>
                </c:pt>
                <c:pt idx="51">
                  <c:v>0.77501224739742802</c:v>
                </c:pt>
                <c:pt idx="52">
                  <c:v>0.74063478260869564</c:v>
                </c:pt>
                <c:pt idx="53">
                  <c:v>0.74063478260869564</c:v>
                </c:pt>
                <c:pt idx="54">
                  <c:v>0.74063478260869564</c:v>
                </c:pt>
                <c:pt idx="55">
                  <c:v>0.74063478260869564</c:v>
                </c:pt>
                <c:pt idx="56">
                  <c:v>0.74063478260869564</c:v>
                </c:pt>
                <c:pt idx="57" formatCode="0.000%">
                  <c:v>0.74063478260869564</c:v>
                </c:pt>
                <c:pt idx="58">
                  <c:v>0.73970750988142298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2F97-4EC9-B0C3-5BB5530491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8133576"/>
        <c:axId val="298135536"/>
      </c:lineChart>
      <c:dateAx>
        <c:axId val="298133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98135536"/>
        <c:crosses val="autoZero"/>
        <c:auto val="0"/>
        <c:lblOffset val="100"/>
        <c:baseTimeUnit val="days"/>
      </c:dateAx>
      <c:valAx>
        <c:axId val="298135536"/>
        <c:scaling>
          <c:orientation val="minMax"/>
          <c:min val="0.5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b="0" dirty="0"/>
                  <a:t>Tax</a:t>
                </a:r>
                <a:r>
                  <a:rPr lang="en-GB" b="0" baseline="0" dirty="0"/>
                  <a:t> % of cigarette price</a:t>
                </a:r>
                <a:endParaRPr lang="en-GB" b="0" dirty="0"/>
              </a:p>
            </c:rich>
          </c:tx>
          <c:layout>
            <c:manualLayout>
              <c:xMode val="edge"/>
              <c:yMode val="edge"/>
              <c:x val="1.3296435771615503E-3"/>
              <c:y val="0.27629633102540729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298133576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56836855814336351"/>
          <c:y val="0.56237779257881593"/>
          <c:w val="0.29757127527178584"/>
          <c:h val="0.187383072923146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500">
          <a:latin typeface="Tw Cen MT" panose="020B0602020104020603" pitchFamily="34" charset="0"/>
          <a:ea typeface="Cambria" panose="02040503050406030204" pitchFamily="18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0.31236</cdr:x>
      <cdr:y>0.13167</cdr:y>
    </cdr:from>
    <cdr:to>
      <cdr:x>0.33598</cdr:x>
      <cdr:y>0.1692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A95781A2-28FB-4100-BEC1-CFA44E1CEFD6}"/>
            </a:ext>
          </a:extLst>
        </cdr:cNvPr>
        <cdr:cNvSpPr/>
      </cdr:nvSpPr>
      <cdr:spPr>
        <a:xfrm xmlns:a="http://schemas.openxmlformats.org/drawingml/2006/main">
          <a:off x="3284698" y="633656"/>
          <a:ext cx="248356" cy="180622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0.51519</cdr:x>
      <cdr:y>0.13264</cdr:y>
    </cdr:from>
    <cdr:to>
      <cdr:x>0.5388</cdr:x>
      <cdr:y>0.17017</cdr:y>
    </cdr:to>
    <cdr:sp macro="" textlink="">
      <cdr:nvSpPr>
        <cdr:cNvPr id="3" name="Rectangle 2">
          <a:extLst xmlns:a="http://schemas.openxmlformats.org/drawingml/2006/main">
            <a:ext uri="{FF2B5EF4-FFF2-40B4-BE49-F238E27FC236}">
              <a16:creationId xmlns:a16="http://schemas.microsoft.com/office/drawing/2014/main" id="{96C99B7D-EEF1-4F3C-BB77-0826080C6713}"/>
            </a:ext>
          </a:extLst>
        </cdr:cNvPr>
        <cdr:cNvSpPr/>
      </cdr:nvSpPr>
      <cdr:spPr>
        <a:xfrm xmlns:a="http://schemas.openxmlformats.org/drawingml/2006/main">
          <a:off x="5417494" y="638360"/>
          <a:ext cx="248356" cy="180622"/>
        </a:xfrm>
        <a:prstGeom xmlns:a="http://schemas.openxmlformats.org/drawingml/2006/main" prst="rect">
          <a:avLst/>
        </a:prstGeom>
        <a:solidFill xmlns:a="http://schemas.openxmlformats.org/drawingml/2006/main">
          <a:schemeClr val="tx2">
            <a:lumMod val="7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0.33672</cdr:x>
      <cdr:y>0.12628</cdr:y>
    </cdr:from>
    <cdr:to>
      <cdr:x>0.5443</cdr:x>
      <cdr:y>0.18276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6C89D04E-99E6-4FA9-BEEA-F033EBDC43A8}"/>
            </a:ext>
          </a:extLst>
        </cdr:cNvPr>
        <cdr:cNvSpPr txBox="1"/>
      </cdr:nvSpPr>
      <cdr:spPr>
        <a:xfrm xmlns:a="http://schemas.openxmlformats.org/drawingml/2006/main">
          <a:off x="3540845" y="607744"/>
          <a:ext cx="2182786" cy="271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/>
            <a:t>Implemented Tax</a:t>
          </a:r>
        </a:p>
      </cdr:txBody>
    </cdr:sp>
  </cdr:relSizeAnchor>
  <cdr:relSizeAnchor xmlns:cdr="http://schemas.openxmlformats.org/drawingml/2006/chartDrawing">
    <cdr:from>
      <cdr:x>0.54114</cdr:x>
      <cdr:y>0.12795</cdr:y>
    </cdr:from>
    <cdr:to>
      <cdr:x>0.74872</cdr:x>
      <cdr:y>0.18443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4FE81512-046F-4C29-B61C-378EF06B6C02}"/>
            </a:ext>
          </a:extLst>
        </cdr:cNvPr>
        <cdr:cNvSpPr txBox="1"/>
      </cdr:nvSpPr>
      <cdr:spPr>
        <a:xfrm xmlns:a="http://schemas.openxmlformats.org/drawingml/2006/main">
          <a:off x="5690408" y="615782"/>
          <a:ext cx="2182786" cy="2718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Length Proportionate Tax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5F77C-56A4-44D1-8412-15D43350089E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50216-882C-4FC8-908D-26274597E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6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94666-2B18-47B8-A9C4-C1AE834D83F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259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/>
              <a:t>Average cigarette</a:t>
            </a:r>
            <a:r>
              <a:rPr lang="en-GB" sz="1200" b="1" baseline="0" dirty="0"/>
              <a:t> affordability increased</a:t>
            </a:r>
          </a:p>
          <a:p>
            <a:r>
              <a:rPr lang="en-GB" sz="1200" b="1" baseline="0" dirty="0"/>
              <a:t>-&gt; On your income you can buy more cigarettes</a:t>
            </a:r>
          </a:p>
          <a:p>
            <a:r>
              <a:rPr lang="en-GB" sz="1200" b="1" baseline="0" dirty="0"/>
              <a:t>-&gt; “How many cigarettes can the average person buy?”</a:t>
            </a:r>
          </a:p>
          <a:p>
            <a:endParaRPr lang="en-GB" sz="1200" b="1" baseline="0" dirty="0"/>
          </a:p>
          <a:p>
            <a:r>
              <a:rPr lang="en-GB" sz="1200" b="1" baseline="0" dirty="0"/>
              <a:t>Issues -&gt; Affordability – people thinking of prices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50216-882C-4FC8-908D-26274597E3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3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Need to combine excise tax and price data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D50216-882C-4FC8-908D-26274597E3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71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D50216-882C-4FC8-908D-26274597E3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24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Need to combine excise tax and price data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D50216-882C-4FC8-908D-26274597E3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12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D50216-882C-4FC8-908D-26274597E3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63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D50216-882C-4FC8-908D-26274597E3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55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6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4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2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3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6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8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6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0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6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8AD7-44FA-46BA-A0DA-9997C14BABE1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85F4-9B19-4BE9-A630-E84EDF5277B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530" y="475193"/>
            <a:ext cx="1346539" cy="4556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63069"/>
            <a:ext cx="10117667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5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31768"/>
            <a:ext cx="12200792" cy="6989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675" y="1791135"/>
            <a:ext cx="10834224" cy="5686425"/>
          </a:xfrm>
        </p:spPr>
        <p:txBody>
          <a:bodyPr>
            <a:normAutofit fontScale="90000"/>
          </a:bodyPr>
          <a:lstStyle/>
          <a:p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8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r>
              <a:rPr lang="en-GB" sz="5000" spc="-150" dirty="0">
                <a:solidFill>
                  <a:schemeClr val="bg1"/>
                </a:solidFill>
                <a:latin typeface="Tw Cen MT" panose="020B0602020104020603" pitchFamily="34" charset="0"/>
              </a:rPr>
              <a:t>Cigarette Tax Indexation in Budget 2019</a:t>
            </a:r>
            <a:br>
              <a:rPr lang="en-GB" sz="45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5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r>
              <a:rPr lang="en-GB" sz="3900" b="1" spc="-150" dirty="0">
                <a:solidFill>
                  <a:schemeClr val="bg1"/>
                </a:solidFill>
                <a:latin typeface="Tw Cen MT" panose="020B0602020104020603" pitchFamily="34" charset="0"/>
              </a:rPr>
              <a:t>Strong Solution, Weak Implementation</a:t>
            </a:r>
            <a:br>
              <a:rPr lang="en-GB" sz="40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0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40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r>
              <a:rPr lang="en-GB" sz="2400" b="1" spc="-150" dirty="0" err="1">
                <a:solidFill>
                  <a:schemeClr val="bg1"/>
                </a:solidFill>
                <a:latin typeface="Tw Cen MT" panose="020B0602020104020603" pitchFamily="34" charset="0"/>
              </a:rPr>
              <a:t>Dr.</a:t>
            </a:r>
            <a: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  <a:t> Nishan de Mel</a:t>
            </a: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  <a:t>17 June 2019</a:t>
            </a: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GB" sz="2400" b="1" spc="-15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br>
              <a:rPr lang="en-US" sz="1600" dirty="0">
                <a:solidFill>
                  <a:schemeClr val="bg1"/>
                </a:solidFill>
                <a:latin typeface="Tw Cen MT" panose="020B0602020104020603" pitchFamily="34" charset="0"/>
              </a:rPr>
            </a:br>
            <a:endParaRPr lang="en-GB" sz="6600" b="1" spc="-15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617" y="6273603"/>
            <a:ext cx="1337722" cy="452630"/>
          </a:xfrm>
          <a:prstGeom prst="rect">
            <a:avLst/>
          </a:prstGeom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6A40A4C-9142-4B38-883C-B28F6C6A32B5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</p:spTree>
    <p:extLst>
      <p:ext uri="{BB962C8B-B14F-4D97-AF65-F5344CB8AC3E}">
        <p14:creationId xmlns:p14="http://schemas.microsoft.com/office/powerpoint/2010/main" val="410987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274AC-7865-40FC-BC41-E829E127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500" b="1" dirty="0">
                <a:solidFill>
                  <a:srgbClr val="800000"/>
                </a:solidFill>
                <a:latin typeface="Tw Cen MT" panose="020B0602020104020603" pitchFamily="34" charset="0"/>
                <a:ea typeface="Cambria" panose="02040503050406030204" pitchFamily="18" charset="0"/>
              </a:rPr>
              <a:t>Revenue Threat: </a:t>
            </a:r>
            <a:r>
              <a:rPr lang="en-GB" sz="3500" b="1" dirty="0">
                <a:latin typeface="Tw Cen MT" panose="020B0602020104020603" pitchFamily="34" charset="0"/>
                <a:ea typeface="Cambria" panose="02040503050406030204" pitchFamily="18" charset="0"/>
              </a:rPr>
              <a:t>Low-Mid Priced Cigs</a:t>
            </a:r>
            <a:endParaRPr lang="en-GB" sz="3500" b="1" dirty="0">
              <a:solidFill>
                <a:srgbClr val="800000"/>
              </a:solidFill>
              <a:latin typeface="Tw Cen MT" panose="020B0602020104020603" pitchFamily="34" charset="0"/>
              <a:ea typeface="Cambria" panose="02040503050406030204" pitchFamily="18" charset="0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B9A10BB-03AD-4015-9AAA-007056BCD7B2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907130-AFD3-4672-8226-BBA8D341B6F1}"/>
              </a:ext>
            </a:extLst>
          </p:cNvPr>
          <p:cNvSpPr txBox="1"/>
          <p:nvPr/>
        </p:nvSpPr>
        <p:spPr>
          <a:xfrm>
            <a:off x="0" y="6550615"/>
            <a:ext cx="8929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Source: NDDCB </a:t>
            </a:r>
            <a:r>
              <a:rPr lang="en-US" sz="1200" dirty="0">
                <a:latin typeface="Tw Cen MT" panose="020B0602020104020603" pitchFamily="34" charset="0"/>
                <a:cs typeface="Helvetica" panose="020B0604020202020204" pitchFamily="34" charset="0"/>
              </a:rPr>
              <a:t>Handbook of Dangerous Drugs, SL Customs Data.  </a:t>
            </a:r>
            <a:endParaRPr lang="en-GB" sz="1200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59C3D7CE-87E8-45A4-B1D3-3F6A777035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2467597"/>
              </p:ext>
            </p:extLst>
          </p:nvPr>
        </p:nvGraphicFramePr>
        <p:xfrm>
          <a:off x="838200" y="2005263"/>
          <a:ext cx="10515600" cy="4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9E8F3E2-8C22-4554-A87A-E2548F918B51}"/>
              </a:ext>
            </a:extLst>
          </p:cNvPr>
          <p:cNvSpPr txBox="1"/>
          <p:nvPr/>
        </p:nvSpPr>
        <p:spPr>
          <a:xfrm>
            <a:off x="1391227" y="1279446"/>
            <a:ext cx="16002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kern="0" dirty="0">
                <a:solidFill>
                  <a:srgbClr val="BF8D00"/>
                </a:solidFill>
                <a:latin typeface="Tw Cen MT" panose="020B0602020104020603" pitchFamily="34" charset="0"/>
                <a:cs typeface="Helvetica"/>
              </a:rPr>
              <a:t>&lt;60 mm</a:t>
            </a:r>
          </a:p>
          <a:p>
            <a:r>
              <a:rPr lang="en-GB" sz="1500" kern="0" dirty="0">
                <a:solidFill>
                  <a:srgbClr val="BF8D00"/>
                </a:solidFill>
                <a:latin typeface="Tw Cen MT" panose="020B0602020104020603" pitchFamily="34" charset="0"/>
                <a:cs typeface="Helvetica"/>
              </a:rPr>
              <a:t>Capstan</a:t>
            </a:r>
          </a:p>
          <a:p>
            <a:r>
              <a:rPr lang="en-GB" sz="1500" kern="0" dirty="0">
                <a:solidFill>
                  <a:srgbClr val="BF8D00"/>
                </a:solidFill>
                <a:latin typeface="Tw Cen MT" panose="020B0602020104020603" pitchFamily="34" charset="0"/>
                <a:cs typeface="Helvetica"/>
              </a:rPr>
              <a:t>Three roses </a:t>
            </a:r>
            <a:endParaRPr lang="en-GB" sz="1500" dirty="0">
              <a:solidFill>
                <a:srgbClr val="BF8D00"/>
              </a:solidFill>
              <a:latin typeface="Tw Cen MT" panose="020B06020201040206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31B198-2E2C-4186-B706-A9CC61DB85E2}"/>
              </a:ext>
            </a:extLst>
          </p:cNvPr>
          <p:cNvSpPr txBox="1"/>
          <p:nvPr/>
        </p:nvSpPr>
        <p:spPr>
          <a:xfrm>
            <a:off x="3264216" y="1259801"/>
            <a:ext cx="133804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kern="0" dirty="0">
                <a:solidFill>
                  <a:schemeClr val="tx2"/>
                </a:solidFill>
                <a:latin typeface="Tw Cen MT" panose="020B0602020104020603" pitchFamily="34" charset="0"/>
                <a:cs typeface="Helvetica"/>
              </a:rPr>
              <a:t>60-67 mm</a:t>
            </a:r>
          </a:p>
          <a:p>
            <a:r>
              <a:rPr lang="en-GB" sz="1500" dirty="0">
                <a:solidFill>
                  <a:schemeClr val="tx2"/>
                </a:solidFill>
                <a:latin typeface="Tw Cen MT" panose="020B0602020104020603" pitchFamily="34" charset="0"/>
              </a:rPr>
              <a:t>Four Ac</a:t>
            </a:r>
            <a:r>
              <a:rPr lang="en-GB" sz="1500" b="1" kern="0" dirty="0">
                <a:solidFill>
                  <a:schemeClr val="tx2"/>
                </a:solidFill>
                <a:latin typeface="Tw Cen MT" panose="020B0602020104020603" pitchFamily="34" charset="0"/>
                <a:cs typeface="Helvetica"/>
              </a:rPr>
              <a:t>e</a:t>
            </a:r>
            <a:r>
              <a:rPr lang="en-GB" sz="1500" dirty="0">
                <a:solidFill>
                  <a:schemeClr val="tx2"/>
                </a:solidFill>
                <a:latin typeface="Tw Cen MT" panose="020B0602020104020603" pitchFamily="34" charset="0"/>
              </a:rPr>
              <a:t>s</a:t>
            </a:r>
          </a:p>
          <a:p>
            <a:r>
              <a:rPr lang="en-GB" sz="1500" dirty="0">
                <a:solidFill>
                  <a:schemeClr val="tx2"/>
                </a:solidFill>
                <a:latin typeface="Tw Cen MT" panose="020B0602020104020603" pitchFamily="34" charset="0"/>
              </a:rPr>
              <a:t>Bristol, </a:t>
            </a:r>
            <a:r>
              <a:rPr lang="en-GB" sz="1500" i="1" dirty="0">
                <a:solidFill>
                  <a:schemeClr val="tx2"/>
                </a:solidFill>
                <a:latin typeface="Tw Cen MT" panose="020B0602020104020603" pitchFamily="34" charset="0"/>
              </a:rPr>
              <a:t>JPGL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84CA30-847E-459C-AC7E-152E5E826DF4}"/>
              </a:ext>
            </a:extLst>
          </p:cNvPr>
          <p:cNvSpPr txBox="1"/>
          <p:nvPr/>
        </p:nvSpPr>
        <p:spPr>
          <a:xfrm>
            <a:off x="5306494" y="1271772"/>
            <a:ext cx="171776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w Cen MT" panose="020B0602020104020603" pitchFamily="34" charset="0"/>
                <a:cs typeface="Helvetica"/>
              </a:rPr>
              <a:t>67-72 mm</a:t>
            </a:r>
          </a:p>
          <a:p>
            <a:r>
              <a:rPr lang="en-GB" sz="15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w Cen MT" panose="020B0602020104020603" pitchFamily="34" charset="0"/>
                <a:cs typeface="Helvetica"/>
              </a:rPr>
              <a:t>Pall Mall, Bristol,</a:t>
            </a:r>
          </a:p>
          <a:p>
            <a:r>
              <a:rPr lang="en-GB" sz="15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w Cen MT" panose="020B0602020104020603" pitchFamily="34" charset="0"/>
                <a:cs typeface="Helvetica"/>
              </a:rPr>
              <a:t>Viceroy, Mills</a:t>
            </a:r>
            <a:endParaRPr lang="en-GB" sz="1500" dirty="0">
              <a:solidFill>
                <a:schemeClr val="tx2">
                  <a:lumMod val="60000"/>
                  <a:lumOff val="40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E3B6F7-7D02-4BD4-AE7D-0C568AB7C803}"/>
              </a:ext>
            </a:extLst>
          </p:cNvPr>
          <p:cNvSpPr txBox="1"/>
          <p:nvPr/>
        </p:nvSpPr>
        <p:spPr>
          <a:xfrm>
            <a:off x="7868775" y="1259801"/>
            <a:ext cx="31663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kern="0" dirty="0">
                <a:solidFill>
                  <a:srgbClr val="C00000"/>
                </a:solidFill>
                <a:latin typeface="Tw Cen MT" panose="020B0602020104020603" pitchFamily="34" charset="0"/>
                <a:cs typeface="Helvetica"/>
              </a:rPr>
              <a:t>72-84 mm</a:t>
            </a:r>
          </a:p>
          <a:p>
            <a:r>
              <a:rPr lang="en-GB" sz="1500" kern="0" dirty="0">
                <a:solidFill>
                  <a:srgbClr val="C00000"/>
                </a:solidFill>
                <a:latin typeface="Tw Cen MT" panose="020B0602020104020603" pitchFamily="34" charset="0"/>
                <a:cs typeface="Helvetica"/>
              </a:rPr>
              <a:t>Pall Mall, Lucky Strike </a:t>
            </a:r>
          </a:p>
          <a:p>
            <a:r>
              <a:rPr lang="en-GB" sz="1500" kern="0" dirty="0">
                <a:solidFill>
                  <a:srgbClr val="C00000"/>
                </a:solidFill>
                <a:latin typeface="Tw Cen MT" panose="020B0602020104020603" pitchFamily="34" charset="0"/>
                <a:cs typeface="Helvetica"/>
              </a:rPr>
              <a:t>Benson &amp; Hedges, JPGL, Dunhill </a:t>
            </a:r>
            <a:endParaRPr lang="en-GB" sz="1500" dirty="0">
              <a:solidFill>
                <a:srgbClr val="C0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8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1" y="-131768"/>
            <a:ext cx="12200792" cy="69897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642" y="5416767"/>
            <a:ext cx="1337722" cy="45263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410192" y="5242241"/>
            <a:ext cx="5418175" cy="14507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</a:rPr>
              <a:t>Thank you</a:t>
            </a:r>
            <a:endParaRPr lang="en-GB" sz="5400" b="1" dirty="0">
              <a:solidFill>
                <a:schemeClr val="bg1">
                  <a:lumMod val="8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76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274AC-7865-40FC-BC41-E829E127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4" y="0"/>
            <a:ext cx="10855036" cy="1325563"/>
          </a:xfrm>
        </p:spPr>
        <p:txBody>
          <a:bodyPr>
            <a:normAutofit/>
          </a:bodyPr>
          <a:lstStyle/>
          <a:p>
            <a:r>
              <a:rPr lang="en-GB" sz="3500" b="1" dirty="0">
                <a:solidFill>
                  <a:srgbClr val="800000"/>
                </a:solidFill>
                <a:latin typeface="Tw Cen MT" panose="020B0602020104020603" pitchFamily="34" charset="0"/>
                <a:ea typeface="Cambria" panose="02040503050406030204" pitchFamily="18" charset="0"/>
              </a:rPr>
              <a:t>2 Problems Getting it Wrong: </a:t>
            </a:r>
            <a:r>
              <a:rPr lang="en-GB" sz="3500" b="1" dirty="0">
                <a:latin typeface="Tw Cen MT" panose="020B0602020104020603" pitchFamily="34" charset="0"/>
                <a:ea typeface="Cambria" panose="02040503050406030204" pitchFamily="18" charset="0"/>
              </a:rPr>
              <a:t>Exclusion of Cheap Cigarettes</a:t>
            </a:r>
            <a:endParaRPr lang="en-GB" sz="3500" b="1" dirty="0">
              <a:solidFill>
                <a:srgbClr val="800000"/>
              </a:solidFill>
              <a:latin typeface="Tw Cen MT" panose="020B0602020104020603" pitchFamily="34" charset="0"/>
              <a:ea typeface="Cambria" panose="02040503050406030204" pitchFamily="18" charset="0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877585E-6769-4625-9F1D-3C1A7E5421AC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04B64A-A355-4872-A0FA-34A4EB1B8EB9}"/>
              </a:ext>
            </a:extLst>
          </p:cNvPr>
          <p:cNvSpPr txBox="1"/>
          <p:nvPr/>
        </p:nvSpPr>
        <p:spPr>
          <a:xfrm>
            <a:off x="0" y="6550615"/>
            <a:ext cx="545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Source: Historical cigarette price data  collected by author, Gazette Notifications. </a:t>
            </a:r>
            <a:endParaRPr lang="en-GB" sz="1200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72EAB5E4-9734-4CC7-A75D-52B41BF65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688463"/>
              </p:ext>
            </p:extLst>
          </p:nvPr>
        </p:nvGraphicFramePr>
        <p:xfrm>
          <a:off x="723900" y="1325563"/>
          <a:ext cx="10515600" cy="5033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023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68CBBB-6B8F-4000-A3F6-A6FE5B76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Cigarette Tax Policy: Two Failings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5A85A-FA3A-4D3D-9851-1AB9B755D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0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D3CDDC1-0AF7-459A-8498-5CCEE34404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819635"/>
              </p:ext>
            </p:extLst>
          </p:nvPr>
        </p:nvGraphicFramePr>
        <p:xfrm>
          <a:off x="228600" y="1321090"/>
          <a:ext cx="10782300" cy="485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E587438-0CC9-4BBF-9F3E-A3B9F13E0894}"/>
              </a:ext>
            </a:extLst>
          </p:cNvPr>
          <p:cNvSpPr txBox="1"/>
          <p:nvPr/>
        </p:nvSpPr>
        <p:spPr>
          <a:xfrm>
            <a:off x="0" y="6550615"/>
            <a:ext cx="545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Source: Historical cigarette price data  collected by author, CBSL data.  </a:t>
            </a:r>
            <a:endParaRPr lang="en-GB" sz="1200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4C26FE7-BB78-4B2C-B5E2-7C1C77997FC4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8948667" y="2016238"/>
            <a:ext cx="967546" cy="548781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17,815</a:t>
            </a:r>
            <a:br>
              <a:rPr lang="en-GB" sz="15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</a:b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(2012)</a:t>
            </a:r>
            <a:endParaRPr lang="en-GB" sz="1500" dirty="0">
              <a:solidFill>
                <a:schemeClr val="bg1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429C9F63-C8D9-4E23-9DBA-D9A328A1EB8E}"/>
              </a:ext>
            </a:extLst>
          </p:cNvPr>
          <p:cNvSpPr txBox="1"/>
          <p:nvPr/>
        </p:nvSpPr>
        <p:spPr>
          <a:xfrm>
            <a:off x="10688515" y="3198009"/>
            <a:ext cx="967546" cy="548781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12,124</a:t>
            </a:r>
            <a:br>
              <a:rPr lang="en-GB" sz="15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</a:b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(2018)</a:t>
            </a:r>
            <a:endParaRPr lang="en-GB" sz="1500" dirty="0">
              <a:solidFill>
                <a:schemeClr val="bg1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99E81E50-FC45-4EC4-AC4F-F3E3D2046649}"/>
              </a:ext>
            </a:extLst>
          </p:cNvPr>
          <p:cNvSpPr txBox="1"/>
          <p:nvPr/>
        </p:nvSpPr>
        <p:spPr>
          <a:xfrm>
            <a:off x="10721254" y="3971298"/>
            <a:ext cx="967546" cy="54878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9,542</a:t>
            </a:r>
            <a:br>
              <a:rPr lang="en-GB" sz="15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</a:b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(</a:t>
            </a:r>
            <a:r>
              <a:rPr lang="en-GB" sz="1500" b="1" dirty="0">
                <a:solidFill>
                  <a:schemeClr val="bg1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1981</a:t>
            </a:r>
            <a:r>
              <a:rPr lang="en-GB" sz="1500" b="1" kern="1200" dirty="0">
                <a:solidFill>
                  <a:schemeClr val="bg1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)</a:t>
            </a:r>
            <a:endParaRPr lang="en-GB" sz="1500" dirty="0">
              <a:solidFill>
                <a:schemeClr val="bg1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33274AC-7865-40FC-BC41-E829E1279F1F}"/>
              </a:ext>
            </a:extLst>
          </p:cNvPr>
          <p:cNvSpPr txBox="1">
            <a:spLocks/>
          </p:cNvSpPr>
          <p:nvPr/>
        </p:nvSpPr>
        <p:spPr>
          <a:xfrm>
            <a:off x="552502" y="0"/>
            <a:ext cx="1074756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solidFill>
                  <a:srgbClr val="800000"/>
                </a:solidFill>
                <a:latin typeface="Tw Cen MT" panose="020B0602020104020603" pitchFamily="34" charset="0"/>
                <a:ea typeface="Cambria" panose="02040503050406030204" pitchFamily="18" charset="0"/>
              </a:rPr>
              <a:t>Failure 1: </a:t>
            </a:r>
            <a:r>
              <a:rPr lang="en-GB" sz="3500" b="1" dirty="0">
                <a:latin typeface="Tw Cen MT" panose="020B0602020104020603" pitchFamily="34" charset="0"/>
                <a:ea typeface="Cambria" panose="02040503050406030204" pitchFamily="18" charset="0"/>
              </a:rPr>
              <a:t>Tax increases have been too </a:t>
            </a:r>
            <a:r>
              <a:rPr lang="en-GB" sz="3500" b="1" u="sng" dirty="0">
                <a:latin typeface="Tw Cen MT" panose="020B0602020104020603" pitchFamily="34" charset="0"/>
                <a:ea typeface="Cambria" panose="02040503050406030204" pitchFamily="18" charset="0"/>
              </a:rPr>
              <a:t>LOW</a:t>
            </a:r>
            <a:endParaRPr lang="en-GB" sz="3500" b="1" u="sng" dirty="0">
              <a:solidFill>
                <a:srgbClr val="800000"/>
              </a:solidFill>
              <a:latin typeface="Tw Cen MT" panose="020B0602020104020603" pitchFamily="34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274AC-7865-40FC-BC41-E829E127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500" b="1" dirty="0">
                <a:solidFill>
                  <a:srgbClr val="800000"/>
                </a:solidFill>
                <a:latin typeface="Tw Cen MT" panose="020B0602020104020603" pitchFamily="34" charset="0"/>
                <a:ea typeface="Cambria" panose="02040503050406030204" pitchFamily="18" charset="0"/>
              </a:rPr>
              <a:t>Failure 2: </a:t>
            </a:r>
            <a:r>
              <a:rPr lang="en-GB" sz="3500" b="1" dirty="0">
                <a:latin typeface="Tw Cen MT" panose="020B0602020104020603" pitchFamily="34" charset="0"/>
                <a:ea typeface="Cambria" panose="02040503050406030204" pitchFamily="18" charset="0"/>
              </a:rPr>
              <a:t>Tax increases have been too </a:t>
            </a:r>
            <a:r>
              <a:rPr lang="en-GB" sz="3500" b="1" u="sng" dirty="0">
                <a:latin typeface="Tw Cen MT" panose="020B0602020104020603" pitchFamily="34" charset="0"/>
                <a:ea typeface="Cambria" panose="02040503050406030204" pitchFamily="18" charset="0"/>
              </a:rPr>
              <a:t>SLOW</a:t>
            </a:r>
            <a:endParaRPr lang="en-GB" sz="3500" b="1" u="sng" dirty="0">
              <a:solidFill>
                <a:srgbClr val="800000"/>
              </a:solidFill>
              <a:latin typeface="Tw Cen MT" panose="020B0602020104020603" pitchFamily="34" charset="0"/>
              <a:ea typeface="Cambria" panose="02040503050406030204" pitchFamily="18" charset="0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877585E-6769-4625-9F1D-3C1A7E5421AC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109275-171B-4B38-89FC-BDD4C2A36B1F}"/>
              </a:ext>
            </a:extLst>
          </p:cNvPr>
          <p:cNvSpPr txBox="1"/>
          <p:nvPr/>
        </p:nvSpPr>
        <p:spPr>
          <a:xfrm>
            <a:off x="0" y="6550615"/>
            <a:ext cx="545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Source: Historical cigarette price data  collected by author, Gazette Notifications. </a:t>
            </a:r>
            <a:endParaRPr lang="en-GB" sz="1200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BBCDA40-5C1F-4473-ADC3-D48E059EB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7122137"/>
              </p:ext>
            </p:extLst>
          </p:nvPr>
        </p:nvGraphicFramePr>
        <p:xfrm>
          <a:off x="613065" y="1325563"/>
          <a:ext cx="10536380" cy="4804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371695" y="2501226"/>
            <a:ext cx="3777750" cy="299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kern="1200" dirty="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72mm-84mm (JPGL/Dunhill)</a:t>
            </a:r>
            <a:endParaRPr lang="en-GB" sz="1500" dirty="0">
              <a:solidFill>
                <a:srgbClr val="C00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264323" y="3676889"/>
            <a:ext cx="3777750" cy="299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chemeClr val="tx2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67</a:t>
            </a:r>
            <a:r>
              <a:rPr lang="en-GB" sz="1500" b="1" kern="1200" dirty="0">
                <a:solidFill>
                  <a:schemeClr val="tx2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mm - 72mm (Bristol)</a:t>
            </a:r>
            <a:endParaRPr lang="en-GB" sz="1500" dirty="0">
              <a:solidFill>
                <a:schemeClr val="tx2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264323" y="4395813"/>
            <a:ext cx="3777750" cy="299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rgbClr val="FFC000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&lt;60</a:t>
            </a:r>
            <a:r>
              <a:rPr lang="en-GB" sz="1500" b="1" kern="1200" dirty="0">
                <a:solidFill>
                  <a:srgbClr val="FFC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mm (Capstan)</a:t>
            </a:r>
            <a:endParaRPr lang="en-GB" sz="1500" dirty="0">
              <a:solidFill>
                <a:srgbClr val="FFC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93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68CBBB-6B8F-4000-A3F6-A6FE5B76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 2019: Indexation Solution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5A85A-FA3A-4D3D-9851-1AB9B755D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1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68CBBB-6B8F-4000-A3F6-A6FE5B765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500187"/>
          </a:xfrm>
        </p:spPr>
        <p:txBody>
          <a:bodyPr>
            <a:normAutofit fontScale="90000"/>
          </a:bodyPr>
          <a:lstStyle/>
          <a:p>
            <a:r>
              <a:rPr lang="en-US" dirty="0"/>
              <a:t>Mangala </a:t>
            </a:r>
            <a:r>
              <a:rPr lang="en-US" dirty="0" err="1"/>
              <a:t>Smaraweera</a:t>
            </a:r>
            <a:br>
              <a:rPr lang="en-US" dirty="0"/>
            </a:br>
            <a:r>
              <a:rPr lang="en-US" sz="4900" b="1" dirty="0"/>
              <a:t>Minister of Finance</a:t>
            </a:r>
            <a:endParaRPr lang="en-US" sz="4400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5A85A-FA3A-4D3D-9851-1AB9B755D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648076"/>
            <a:ext cx="10515600" cy="285432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45000"/>
              </a:lnSpc>
            </a:pPr>
            <a:r>
              <a:rPr lang="en-US" sz="5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“Excise duty on cigarettes will now be based on indexation with a minimum annual duty increase capturing annual inflation and GDP growth”</a:t>
            </a:r>
          </a:p>
          <a:p>
            <a:endParaRPr lang="en-US" dirty="0"/>
          </a:p>
          <a:p>
            <a:r>
              <a:rPr lang="en-US" sz="4500" dirty="0"/>
              <a:t>Paragraph 196; Budget Speech,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5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68CBBB-6B8F-4000-A3F6-A6FE5B765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Indexation: Two Failings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C5A85A-FA3A-4D3D-9851-1AB9B755D7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4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274AC-7865-40FC-BC41-E829E127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500" b="1" dirty="0">
                <a:solidFill>
                  <a:srgbClr val="800000"/>
                </a:solidFill>
                <a:latin typeface="Tw Cen MT" panose="020B0602020104020603" pitchFamily="34" charset="0"/>
                <a:ea typeface="Cambria" panose="02040503050406030204" pitchFamily="18" charset="0"/>
              </a:rPr>
              <a:t>Failure 1: </a:t>
            </a:r>
            <a:r>
              <a:rPr lang="en-GB" sz="3500" b="1" u="sng" dirty="0">
                <a:latin typeface="Tw Cen MT" panose="020B0602020104020603" pitchFamily="34" charset="0"/>
                <a:ea typeface="Cambria" panose="02040503050406030204" pitchFamily="18" charset="0"/>
              </a:rPr>
              <a:t>Driving substitution</a:t>
            </a:r>
            <a:r>
              <a:rPr lang="en-GB" sz="3500" b="1" dirty="0">
                <a:latin typeface="Tw Cen MT" panose="020B0602020104020603" pitchFamily="34" charset="0"/>
                <a:ea typeface="Cambria" panose="02040503050406030204" pitchFamily="18" charset="0"/>
              </a:rPr>
              <a:t> to cheaper cigarettes</a:t>
            </a:r>
            <a:endParaRPr lang="en-GB" sz="3500" b="1" dirty="0">
              <a:solidFill>
                <a:srgbClr val="800000"/>
              </a:solidFill>
              <a:latin typeface="Tw Cen MT" panose="020B0602020104020603" pitchFamily="34" charset="0"/>
              <a:ea typeface="Cambria" panose="02040503050406030204" pitchFamily="18" charset="0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877585E-6769-4625-9F1D-3C1A7E5421AC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109275-171B-4B38-89FC-BDD4C2A36B1F}"/>
              </a:ext>
            </a:extLst>
          </p:cNvPr>
          <p:cNvSpPr txBox="1"/>
          <p:nvPr/>
        </p:nvSpPr>
        <p:spPr>
          <a:xfrm>
            <a:off x="0" y="6550615"/>
            <a:ext cx="545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Source: Gazette Notifications. </a:t>
            </a:r>
            <a:endParaRPr lang="en-GB" sz="1200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2C6C970-5CCB-45C9-A7AB-CA4080C322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144278"/>
              </p:ext>
            </p:extLst>
          </p:nvPr>
        </p:nvGraphicFramePr>
        <p:xfrm>
          <a:off x="838200" y="1443789"/>
          <a:ext cx="10515600" cy="481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2784764" y="3553692"/>
            <a:ext cx="0" cy="1152144"/>
          </a:xfrm>
          <a:prstGeom prst="straightConnector1">
            <a:avLst/>
          </a:prstGeom>
          <a:ln w="41275">
            <a:solidFill>
              <a:schemeClr val="tx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12774" y="3290456"/>
            <a:ext cx="0" cy="786384"/>
          </a:xfrm>
          <a:prstGeom prst="straightConnector1">
            <a:avLst/>
          </a:prstGeom>
          <a:ln w="41275">
            <a:solidFill>
              <a:schemeClr val="tx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7620001" y="3121430"/>
            <a:ext cx="0" cy="685800"/>
          </a:xfrm>
          <a:prstGeom prst="straightConnector1">
            <a:avLst/>
          </a:prstGeom>
          <a:ln w="41275">
            <a:solidFill>
              <a:schemeClr val="tx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2321775" y="3101032"/>
            <a:ext cx="967546" cy="54878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chemeClr val="tx2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27</a:t>
            </a:r>
            <a:r>
              <a:rPr lang="en-GB" sz="1500" b="1" kern="1200" dirty="0">
                <a:solidFill>
                  <a:schemeClr val="tx2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.83</a:t>
            </a:r>
            <a:endParaRPr lang="en-GB" sz="1500" dirty="0">
              <a:solidFill>
                <a:schemeClr val="tx2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4729001" y="2837032"/>
            <a:ext cx="967546" cy="54878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chemeClr val="tx2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29</a:t>
            </a:r>
            <a:r>
              <a:rPr lang="en-GB" sz="1500" b="1" kern="1200" dirty="0">
                <a:solidFill>
                  <a:schemeClr val="tx2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.97</a:t>
            </a:r>
            <a:endParaRPr lang="en-GB" sz="1500" dirty="0">
              <a:solidFill>
                <a:schemeClr val="tx2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136228" y="2659010"/>
            <a:ext cx="967546" cy="54878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chemeClr val="tx2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32</a:t>
            </a:r>
            <a:r>
              <a:rPr lang="en-GB" sz="1500" b="1" kern="1200" dirty="0">
                <a:solidFill>
                  <a:schemeClr val="tx2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.21</a:t>
            </a:r>
            <a:endParaRPr lang="en-GB" sz="1500" dirty="0">
              <a:solidFill>
                <a:schemeClr val="tx2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2728685" y="4048737"/>
            <a:ext cx="1406545" cy="1620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rgbClr val="C00000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∼ 16.15</a:t>
            </a:r>
            <a:endParaRPr lang="en-GB" sz="1500" dirty="0">
              <a:solidFill>
                <a:srgbClr val="C00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5212774" y="3649813"/>
            <a:ext cx="1406545" cy="1620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rgbClr val="C00000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∼ 10.47</a:t>
            </a:r>
            <a:endParaRPr lang="en-GB" sz="1500" dirty="0">
              <a:solidFill>
                <a:srgbClr val="C00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620001" y="3391639"/>
            <a:ext cx="1406545" cy="16205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rgbClr val="C00000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∼ 9.21</a:t>
            </a:r>
            <a:endParaRPr lang="en-GB" sz="1500" dirty="0">
              <a:solidFill>
                <a:srgbClr val="C00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8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274AC-7865-40FC-BC41-E829E1279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500" b="1" dirty="0">
                <a:solidFill>
                  <a:srgbClr val="800000"/>
                </a:solidFill>
                <a:latin typeface="Tw Cen MT" panose="020B0602020104020603" pitchFamily="34" charset="0"/>
                <a:ea typeface="Cambria" panose="02040503050406030204" pitchFamily="18" charset="0"/>
              </a:rPr>
              <a:t>Failure 2: </a:t>
            </a:r>
            <a:r>
              <a:rPr lang="en-GB" sz="3500" b="1" u="sng" dirty="0">
                <a:latin typeface="Tw Cen MT" panose="020B0602020104020603" pitchFamily="34" charset="0"/>
                <a:ea typeface="Cambria" panose="02040503050406030204" pitchFamily="18" charset="0"/>
              </a:rPr>
              <a:t>Freezing taxes</a:t>
            </a:r>
            <a:r>
              <a:rPr lang="en-GB" sz="3500" b="1" dirty="0">
                <a:latin typeface="Tw Cen MT" panose="020B0602020104020603" pitchFamily="34" charset="0"/>
                <a:ea typeface="Cambria" panose="02040503050406030204" pitchFamily="18" charset="0"/>
              </a:rPr>
              <a:t> on the cheapest cigarette</a:t>
            </a:r>
            <a:endParaRPr lang="en-GB" sz="3500" b="1" u="sng" dirty="0">
              <a:solidFill>
                <a:srgbClr val="800000"/>
              </a:solidFill>
              <a:latin typeface="Tw Cen MT" panose="020B0602020104020603" pitchFamily="34" charset="0"/>
              <a:ea typeface="Cambria" panose="02040503050406030204" pitchFamily="18" charset="0"/>
            </a:endParaRP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877585E-6769-4625-9F1D-3C1A7E5421AC}"/>
              </a:ext>
            </a:extLst>
          </p:cNvPr>
          <p:cNvSpPr txBox="1">
            <a:spLocks/>
          </p:cNvSpPr>
          <p:nvPr/>
        </p:nvSpPr>
        <p:spPr>
          <a:xfrm>
            <a:off x="10552624" y="6546057"/>
            <a:ext cx="1925128" cy="369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© Verité Research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109275-171B-4B38-89FC-BDD4C2A36B1F}"/>
              </a:ext>
            </a:extLst>
          </p:cNvPr>
          <p:cNvSpPr txBox="1"/>
          <p:nvPr/>
        </p:nvSpPr>
        <p:spPr>
          <a:xfrm>
            <a:off x="0" y="6550615"/>
            <a:ext cx="54573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Tw Cen MT" panose="020B0602020104020603" pitchFamily="34" charset="0"/>
              </a:rPr>
              <a:t>Source: Historical cigarette price data  collected by author, Gazette Notifications. </a:t>
            </a:r>
            <a:endParaRPr lang="en-GB" sz="1200" dirty="0">
              <a:solidFill>
                <a:schemeClr val="bg2">
                  <a:lumMod val="25000"/>
                </a:schemeClr>
              </a:solidFill>
              <a:latin typeface="Tw Cen MT" panose="020B0602020104020603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BBCDA40-5C1F-4473-ADC3-D48E059EB41D}"/>
              </a:ext>
            </a:extLst>
          </p:cNvPr>
          <p:cNvGraphicFramePr>
            <a:graphicFrameLocks/>
          </p:cNvGraphicFramePr>
          <p:nvPr/>
        </p:nvGraphicFramePr>
        <p:xfrm>
          <a:off x="613065" y="1325563"/>
          <a:ext cx="10536380" cy="4804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371695" y="2501226"/>
            <a:ext cx="3777750" cy="299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kern="1200" dirty="0">
                <a:solidFill>
                  <a:srgbClr val="C00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72mm-84mm (JPGL/Dunhill)</a:t>
            </a:r>
            <a:endParaRPr lang="en-GB" sz="1500" dirty="0">
              <a:solidFill>
                <a:srgbClr val="C00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264323" y="3676889"/>
            <a:ext cx="3777750" cy="299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chemeClr val="tx2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67</a:t>
            </a:r>
            <a:r>
              <a:rPr lang="en-GB" sz="1500" b="1" kern="1200" dirty="0">
                <a:solidFill>
                  <a:schemeClr val="tx2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mm - 72mm (Bristol)</a:t>
            </a:r>
            <a:endParaRPr lang="en-GB" sz="1500" dirty="0">
              <a:solidFill>
                <a:schemeClr val="tx2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9B9B08B9-7659-4810-8DC5-40B68218F501}"/>
              </a:ext>
            </a:extLst>
          </p:cNvPr>
          <p:cNvSpPr txBox="1"/>
          <p:nvPr/>
        </p:nvSpPr>
        <p:spPr>
          <a:xfrm>
            <a:off x="7264323" y="4395813"/>
            <a:ext cx="3777750" cy="299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500" b="1" dirty="0">
                <a:solidFill>
                  <a:srgbClr val="FFC000"/>
                </a:solidFill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&lt;60</a:t>
            </a:r>
            <a:r>
              <a:rPr lang="en-GB" sz="1500" b="1" kern="1200" dirty="0">
                <a:solidFill>
                  <a:srgbClr val="FFC000"/>
                </a:solidFill>
                <a:effectLst/>
                <a:latin typeface="Tw Cen MT" panose="020B0602020104020603" pitchFamily="34" charset="0"/>
                <a:ea typeface="Calibri" panose="020F0502020204030204" pitchFamily="34" charset="0"/>
                <a:cs typeface="Iskoola Pota" panose="020B0502040204020203" pitchFamily="34" charset="0"/>
              </a:rPr>
              <a:t>mm (Capstan)</a:t>
            </a:r>
            <a:endParaRPr lang="en-GB" sz="1500" dirty="0">
              <a:solidFill>
                <a:srgbClr val="FFC000"/>
              </a:solidFill>
              <a:effectLst/>
              <a:latin typeface="Tw Cen MT" panose="020B0602020104020603" pitchFamily="34" charset="0"/>
              <a:ea typeface="Calibri" panose="020F0502020204030204" pitchFamily="34" charset="0"/>
              <a:cs typeface="Iskoola Pot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26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18C4A48E-AEB1-4192-AEEB-16C1BAD387F6}" vid="{F6F72E4A-EB53-4CF1-93AE-F53D244473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4869</TotalTime>
  <Words>420</Words>
  <Application>Microsoft Office PowerPoint</Application>
  <PresentationFormat>Widescreen</PresentationFormat>
  <Paragraphs>87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Tw Cen MT</vt:lpstr>
      <vt:lpstr>Theme1</vt:lpstr>
      <vt:lpstr>          Cigarette Tax Indexation in Budget 2019  Strong Solution, Weak Implementation     Dr. Nishan de Mel  17 June 2019    </vt:lpstr>
      <vt:lpstr>Cigarette Tax Policy: Two Failings </vt:lpstr>
      <vt:lpstr>PowerPoint Presentation</vt:lpstr>
      <vt:lpstr>Failure 2: Tax increases have been too SLOW</vt:lpstr>
      <vt:lpstr>Budget 2019: Indexation Solution</vt:lpstr>
      <vt:lpstr>Mangala Smaraweera Minister of Finance</vt:lpstr>
      <vt:lpstr>Applying Indexation: Two Failings </vt:lpstr>
      <vt:lpstr>Failure 1: Driving substitution to cheaper cigarettes</vt:lpstr>
      <vt:lpstr>Failure 2: Freezing taxes on the cheapest cigarette</vt:lpstr>
      <vt:lpstr>Revenue Threat: Low-Mid Priced Cigs</vt:lpstr>
      <vt:lpstr>PowerPoint Presentation</vt:lpstr>
      <vt:lpstr>2 Problems Getting it Wrong: Exclusion of Cheap Cigarettes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Cigarette Tax &amp; Budget</dc:title>
  <dc:creator>Aneesha Guruge</dc:creator>
  <cp:lastModifiedBy>Mohamed Aaseem</cp:lastModifiedBy>
  <cp:revision>204</cp:revision>
  <dcterms:created xsi:type="dcterms:W3CDTF">2018-04-01T23:21:00Z</dcterms:created>
  <dcterms:modified xsi:type="dcterms:W3CDTF">2019-06-17T06:10:08Z</dcterms:modified>
</cp:coreProperties>
</file>