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omments/modernComment_104_E4340AEC.xml" ContentType="application/vnd.ms-powerpoint.comment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omments/modernComment_102_5A8B628F.xml" ContentType="application/vnd.ms-powerpoint.comment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omments/modernComment_103_9E2514AA.xml" ContentType="application/vnd.ms-powerpoint.comment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56" r:id="rId6"/>
    <p:sldId id="257" r:id="rId7"/>
    <p:sldId id="260" r:id="rId8"/>
    <p:sldId id="258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DCD9C4-C88C-DCA3-09C7-E5102591C6AC}" name="Raj Prabu Rajakulendran" initials="RPR" userId="Raj Prabu Rajakulendran" providerId="None"/>
  <p188:author id="{05D4BED6-8E70-3D4A-9102-E96818592A2C}" name="Hafsa Haniffa" initials="HH" userId="S::hafsa@veriteresearch.org::abd98229-68da-4f0f-be0c-f2950e2c89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6A59"/>
    <a:srgbClr val="9A0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11F652-AD26-397E-B391-6B41D3F5FF70}" v="252" dt="2022-07-12T11:01:38.674"/>
    <p1510:client id="{3F37B626-4DD9-44F4-9866-A9A66F87A934}" v="843" dt="2022-07-12T10:01:33.466"/>
    <p1510:client id="{56C07C23-6BB8-4A41-BCEE-4769271071E8}" v="78" dt="2022-07-12T09:59:28.7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00_B954EC4E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01_EBCC3FA9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04_E4340AEC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04_E4340AEC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02_5A8B628F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03_9E2514AA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Sheet1!$H$31</c:f>
              <c:strCache>
                <c:ptCount val="1"/>
                <c:pt idx="0">
                  <c:v>Revenue &amp; Grants(Rs. Million)</c:v>
                </c:pt>
              </c:strCache>
            </c:strRef>
          </c:tx>
          <c:spPr>
            <a:solidFill>
              <a:schemeClr val="accent4"/>
            </a:solidFill>
            <a:ln w="25400" cap="flat" cmpd="sng" algn="ctr">
              <a:solidFill>
                <a:schemeClr val="accent4"/>
              </a:solidFill>
              <a:miter lim="800000"/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solidFill>
                  <a:schemeClr val="accent2"/>
                </a:solidFill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F850-4221-BFAF-C0562A7973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Sheet1!$G$32:$G$41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Sheet1!$H$32:$H$41</c:f>
              <c:numCache>
                <c:formatCode>_(* #,##0_);_(* \(#,##0\);_(* "-"??_);_(@_)</c:formatCode>
                <c:ptCount val="10"/>
                <c:pt idx="0">
                  <c:v>1068</c:v>
                </c:pt>
                <c:pt idx="1">
                  <c:v>1153</c:v>
                </c:pt>
                <c:pt idx="2">
                  <c:v>1205</c:v>
                </c:pt>
                <c:pt idx="3">
                  <c:v>1461</c:v>
                </c:pt>
                <c:pt idx="4">
                  <c:v>1694</c:v>
                </c:pt>
                <c:pt idx="5" formatCode="#,##0">
                  <c:v>1839.5619999999999</c:v>
                </c:pt>
                <c:pt idx="6" formatCode="#,##0">
                  <c:v>1932.569</c:v>
                </c:pt>
                <c:pt idx="7" formatCode="#,##0">
                  <c:v>1898.808</c:v>
                </c:pt>
                <c:pt idx="8" formatCode="#,##0">
                  <c:v>1373.308</c:v>
                </c:pt>
                <c:pt idx="9" formatCode="#,##0">
                  <c:v>1463.81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50-4221-BFAF-C0562A7973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35"/>
        <c:axId val="106604447"/>
        <c:axId val="106603615"/>
      </c:barChart>
      <c:catAx>
        <c:axId val="106604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603615"/>
        <c:crosses val="autoZero"/>
        <c:auto val="1"/>
        <c:lblAlgn val="ctr"/>
        <c:lblOffset val="100"/>
        <c:noMultiLvlLbl val="0"/>
      </c:catAx>
      <c:valAx>
        <c:axId val="106603615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066044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08277454358158E-2"/>
          <c:y val="7.596221143494794E-2"/>
          <c:w val="0.97258344509128369"/>
          <c:h val="0.82234612795860995"/>
        </c:manualLayout>
      </c:layout>
      <c:lineChart>
        <c:grouping val="standard"/>
        <c:varyColors val="0"/>
        <c:ser>
          <c:idx val="0"/>
          <c:order val="0"/>
          <c:tx>
            <c:strRef>
              <c:f>Sheet1!$H$43</c:f>
              <c:strCache>
                <c:ptCount val="1"/>
                <c:pt idx="0">
                  <c:v>% of GDP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63500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7988753324895104E-2"/>
                  <c:y val="-3.327577002539730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12.2%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740C-4A85-9F81-175278039ACE}"/>
                </c:ext>
              </c:extLst>
            </c:dLbl>
            <c:dLbl>
              <c:idx val="1"/>
              <c:layout>
                <c:manualLayout>
                  <c:x val="-2.2973581490116253E-2"/>
                  <c:y val="-3.24073199633760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740C-4A85-9F81-175278039ACE}"/>
                </c:ext>
              </c:extLst>
            </c:dLbl>
            <c:dLbl>
              <c:idx val="2"/>
              <c:layout>
                <c:manualLayout>
                  <c:x val="-2.4999992640509599E-2"/>
                  <c:y val="3.151051387985568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11.6%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740C-4A85-9F81-175278039ACE}"/>
                </c:ext>
              </c:extLst>
            </c:dLbl>
            <c:dLbl>
              <c:idx val="3"/>
              <c:layout>
                <c:manualLayout>
                  <c:x val="-2.500000000000005E-2"/>
                  <c:y val="2.77777777777777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13.3%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740C-4A85-9F81-175278039ACE}"/>
                </c:ext>
              </c:extLst>
            </c:dLbl>
            <c:dLbl>
              <c:idx val="4"/>
              <c:layout>
                <c:manualLayout>
                  <c:x val="-1.9234960366200392E-2"/>
                  <c:y val="-2.593712678959087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14.3%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740C-4A85-9F81-175278039ACE}"/>
                </c:ext>
              </c:extLst>
            </c:dLbl>
            <c:dLbl>
              <c:idx val="5"/>
              <c:layout>
                <c:manualLayout>
                  <c:x val="-2.6712202614032114E-2"/>
                  <c:y val="3.30730584605723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13.8%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740C-4A85-9F81-175278039ACE}"/>
                </c:ext>
              </c:extLst>
            </c:dLbl>
            <c:dLbl>
              <c:idx val="6"/>
              <c:layout>
                <c:manualLayout>
                  <c:x val="-2.9204616696642687E-2"/>
                  <c:y val="3.307305846057239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13.5%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740C-4A85-9F81-175278039ACE}"/>
                </c:ext>
              </c:extLst>
            </c:dLbl>
            <c:dLbl>
              <c:idx val="7"/>
              <c:layout>
                <c:manualLayout>
                  <c:x val="-2.5000000000000001E-2"/>
                  <c:y val="-2.77777777777777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12.6%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740C-4A85-9F81-175278039ACE}"/>
                </c:ext>
              </c:extLst>
            </c:dLbl>
            <c:dLbl>
              <c:idx val="8"/>
              <c:layout>
                <c:manualLayout>
                  <c:x val="-1.3498777294264892E-2"/>
                  <c:y val="-3.020851612647117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9.2%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740C-4A85-9F81-175278039ACE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8.7%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12FC-4766-A7D8-E07F3B15CF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Sheet1!$G$44:$G$53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Sheet1!$H$44:$H$53</c:f>
              <c:numCache>
                <c:formatCode>0.0</c:formatCode>
                <c:ptCount val="10"/>
                <c:pt idx="0" formatCode="General">
                  <c:v>12.2</c:v>
                </c:pt>
                <c:pt idx="1">
                  <c:v>12</c:v>
                </c:pt>
                <c:pt idx="2" formatCode="General">
                  <c:v>11.6</c:v>
                </c:pt>
                <c:pt idx="3" formatCode="General">
                  <c:v>13.3</c:v>
                </c:pt>
                <c:pt idx="4" formatCode="General">
                  <c:v>14.3</c:v>
                </c:pt>
                <c:pt idx="5" formatCode="General">
                  <c:v>13.8</c:v>
                </c:pt>
                <c:pt idx="6" formatCode="General">
                  <c:v>13.5</c:v>
                </c:pt>
                <c:pt idx="7" formatCode="General">
                  <c:v>12.6</c:v>
                </c:pt>
                <c:pt idx="8" formatCode="General">
                  <c:v>9.1999999999999993</c:v>
                </c:pt>
                <c:pt idx="9" formatCode="General">
                  <c:v>8.6999999999999993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740C-4A85-9F81-175278039AC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5333871"/>
        <c:axId val="205340943"/>
      </c:lineChart>
      <c:catAx>
        <c:axId val="2053338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340943"/>
        <c:crosses val="autoZero"/>
        <c:auto val="1"/>
        <c:lblAlgn val="ctr"/>
        <c:lblOffset val="100"/>
        <c:noMultiLvlLbl val="0"/>
      </c:catAx>
      <c:valAx>
        <c:axId val="20534094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5333871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Sheet1!$H$31</c:f>
              <c:strCache>
                <c:ptCount val="1"/>
                <c:pt idx="0">
                  <c:v>Revenue &amp; Grants(Rs. Million)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 w="25400" cap="flat" cmpd="sng" algn="ctr">
              <a:noFill/>
              <a:miter lim="800000"/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 w="25400" cap="flat" cmpd="sng" algn="ctr">
                <a:noFill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F850-4221-BFAF-C0562A7973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Sheet1!$G$32:$G$41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Sheet1!$H$32:$H$41</c:f>
              <c:numCache>
                <c:formatCode>_(* #,##0_);_(* \(#,##0\);_(* "-"??_);_(@_)</c:formatCode>
                <c:ptCount val="10"/>
                <c:pt idx="0">
                  <c:v>1068</c:v>
                </c:pt>
                <c:pt idx="1">
                  <c:v>1153</c:v>
                </c:pt>
                <c:pt idx="2">
                  <c:v>1205</c:v>
                </c:pt>
                <c:pt idx="3">
                  <c:v>1461</c:v>
                </c:pt>
                <c:pt idx="4">
                  <c:v>1694</c:v>
                </c:pt>
                <c:pt idx="5" formatCode="#,##0">
                  <c:v>1839.5619999999999</c:v>
                </c:pt>
                <c:pt idx="6" formatCode="#,##0">
                  <c:v>1932.569</c:v>
                </c:pt>
                <c:pt idx="7" formatCode="#,##0">
                  <c:v>1898.808</c:v>
                </c:pt>
                <c:pt idx="8" formatCode="#,##0">
                  <c:v>1373.308</c:v>
                </c:pt>
                <c:pt idx="9" formatCode="#,##0">
                  <c:v>1463.81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50-4221-BFAF-C0562A7973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35"/>
        <c:axId val="106604447"/>
        <c:axId val="106603615"/>
      </c:barChart>
      <c:catAx>
        <c:axId val="106604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603615"/>
        <c:crosses val="autoZero"/>
        <c:auto val="1"/>
        <c:lblAlgn val="ctr"/>
        <c:lblOffset val="100"/>
        <c:noMultiLvlLbl val="0"/>
      </c:catAx>
      <c:valAx>
        <c:axId val="106603615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066044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0318381196347128E-2"/>
          <c:y val="3.7371221734416551E-2"/>
          <c:w val="0.97258344509128369"/>
          <c:h val="0.82234612795860995"/>
        </c:manualLayout>
      </c:layout>
      <c:lineChart>
        <c:grouping val="standard"/>
        <c:varyColors val="0"/>
        <c:ser>
          <c:idx val="0"/>
          <c:order val="0"/>
          <c:tx>
            <c:strRef>
              <c:f>Sheet1!$H$43</c:f>
              <c:strCache>
                <c:ptCount val="1"/>
                <c:pt idx="0">
                  <c:v>% of GDP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63500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7988753324895104E-2"/>
                  <c:y val="-3.327577002539730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12.2%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FC8-48EE-B66A-61AD070495E7}"/>
                </c:ext>
              </c:extLst>
            </c:dLbl>
            <c:dLbl>
              <c:idx val="1"/>
              <c:layout>
                <c:manualLayout>
                  <c:x val="-2.2973581490116253E-2"/>
                  <c:y val="-3.24073199633760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FC8-48EE-B66A-61AD070495E7}"/>
                </c:ext>
              </c:extLst>
            </c:dLbl>
            <c:dLbl>
              <c:idx val="2"/>
              <c:layout>
                <c:manualLayout>
                  <c:x val="-2.4999992640509599E-2"/>
                  <c:y val="3.151051387985568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11.6%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FC8-48EE-B66A-61AD070495E7}"/>
                </c:ext>
              </c:extLst>
            </c:dLbl>
            <c:dLbl>
              <c:idx val="3"/>
              <c:layout>
                <c:manualLayout>
                  <c:x val="-2.500000000000005E-2"/>
                  <c:y val="2.77777777777777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13.3%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FC8-48EE-B66A-61AD070495E7}"/>
                </c:ext>
              </c:extLst>
            </c:dLbl>
            <c:dLbl>
              <c:idx val="4"/>
              <c:layout>
                <c:manualLayout>
                  <c:x val="-1.9234960366200392E-2"/>
                  <c:y val="-2.593712678959087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14.3%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FC8-48EE-B66A-61AD070495E7}"/>
                </c:ext>
              </c:extLst>
            </c:dLbl>
            <c:dLbl>
              <c:idx val="5"/>
              <c:layout>
                <c:manualLayout>
                  <c:x val="-2.6712202614032114E-2"/>
                  <c:y val="3.30730584605723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13.8%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FC8-48EE-B66A-61AD070495E7}"/>
                </c:ext>
              </c:extLst>
            </c:dLbl>
            <c:dLbl>
              <c:idx val="6"/>
              <c:layout>
                <c:manualLayout>
                  <c:x val="-2.9204616696642687E-2"/>
                  <c:y val="3.307305846057239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13.5%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FC8-48EE-B66A-61AD070495E7}"/>
                </c:ext>
              </c:extLst>
            </c:dLbl>
            <c:dLbl>
              <c:idx val="7"/>
              <c:layout>
                <c:manualLayout>
                  <c:x val="-2.5000000000000001E-2"/>
                  <c:y val="-2.77777777777777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12.6%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FC8-48EE-B66A-61AD070495E7}"/>
                </c:ext>
              </c:extLst>
            </c:dLbl>
            <c:dLbl>
              <c:idx val="8"/>
              <c:layout>
                <c:manualLayout>
                  <c:x val="-1.3498777294264892E-2"/>
                  <c:y val="-3.020851612647117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9.2%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FC8-48EE-B66A-61AD070495E7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8.7%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FC8-48EE-B66A-61AD070495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Sheet1!$G$44:$G$53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Sheet1!$H$44:$H$53</c:f>
              <c:numCache>
                <c:formatCode>0.0</c:formatCode>
                <c:ptCount val="10"/>
                <c:pt idx="0" formatCode="General">
                  <c:v>12.2</c:v>
                </c:pt>
                <c:pt idx="1">
                  <c:v>12</c:v>
                </c:pt>
                <c:pt idx="2" formatCode="General">
                  <c:v>11.6</c:v>
                </c:pt>
                <c:pt idx="3" formatCode="General">
                  <c:v>13.3</c:v>
                </c:pt>
                <c:pt idx="4" formatCode="General">
                  <c:v>14.3</c:v>
                </c:pt>
                <c:pt idx="5" formatCode="General">
                  <c:v>13.8</c:v>
                </c:pt>
                <c:pt idx="6" formatCode="General">
                  <c:v>13.5</c:v>
                </c:pt>
                <c:pt idx="7" formatCode="General">
                  <c:v>12.6</c:v>
                </c:pt>
                <c:pt idx="8" formatCode="General">
                  <c:v>9.1999999999999993</c:v>
                </c:pt>
                <c:pt idx="9" formatCode="General">
                  <c:v>8.6999999999999993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6FC8-48EE-B66A-61AD070495E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5333871"/>
        <c:axId val="205340943"/>
      </c:lineChart>
      <c:catAx>
        <c:axId val="2053338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5340943"/>
        <c:crosses val="autoZero"/>
        <c:auto val="1"/>
        <c:lblAlgn val="ctr"/>
        <c:lblOffset val="100"/>
        <c:noMultiLvlLbl val="0"/>
      </c:catAx>
      <c:valAx>
        <c:axId val="20534094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5333871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902280753226133E-2"/>
          <c:y val="0.15146500882822125"/>
          <c:w val="0.93905027626176441"/>
          <c:h val="0.6603843901742588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Recurrent Expenditure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Sheet1!$B$2:$B$11</c:f>
              <c:numCache>
                <c:formatCode>#,##0</c:formatCode>
                <c:ptCount val="10"/>
                <c:pt idx="0">
                  <c:v>1131</c:v>
                </c:pt>
                <c:pt idx="1">
                  <c:v>1205</c:v>
                </c:pt>
                <c:pt idx="2">
                  <c:v>1323</c:v>
                </c:pt>
                <c:pt idx="3">
                  <c:v>1702</c:v>
                </c:pt>
                <c:pt idx="4">
                  <c:v>1758</c:v>
                </c:pt>
                <c:pt idx="5">
                  <c:v>1928</c:v>
                </c:pt>
                <c:pt idx="6">
                  <c:v>2090</c:v>
                </c:pt>
                <c:pt idx="7">
                  <c:v>2548.4279999999999</c:v>
                </c:pt>
                <c:pt idx="8">
                  <c:v>2671.4279999999999</c:v>
                </c:pt>
                <c:pt idx="9">
                  <c:v>2748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E-49DD-A3CA-7DC2C05C29E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Capital Expenditure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425</c:v>
                </c:pt>
                <c:pt idx="1">
                  <c:v>464</c:v>
                </c:pt>
                <c:pt idx="2">
                  <c:v>473</c:v>
                </c:pt>
                <c:pt idx="3">
                  <c:v>589</c:v>
                </c:pt>
                <c:pt idx="4">
                  <c:v>576</c:v>
                </c:pt>
                <c:pt idx="5">
                  <c:v>645</c:v>
                </c:pt>
                <c:pt idx="6">
                  <c:v>604</c:v>
                </c:pt>
                <c:pt idx="7" formatCode="0">
                  <c:v>613.822</c:v>
                </c:pt>
                <c:pt idx="8" formatCode="0">
                  <c:v>792.178</c:v>
                </c:pt>
                <c:pt idx="9">
                  <c:v>774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0E-49DD-A3CA-7DC2C05C29E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007968496"/>
        <c:axId val="1007966416"/>
      </c:barChart>
      <c:catAx>
        <c:axId val="100796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966416"/>
        <c:crosses val="autoZero"/>
        <c:auto val="1"/>
        <c:lblAlgn val="ctr"/>
        <c:lblOffset val="100"/>
        <c:noMultiLvlLbl val="0"/>
      </c:catAx>
      <c:valAx>
        <c:axId val="1007966416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00796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1495354163434524E-2"/>
          <c:y val="8.0909220014413946E-2"/>
          <c:w val="0.26130737788646308"/>
          <c:h val="0.142337315528703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Sheet1!$R$52</c:f>
              <c:strCache>
                <c:ptCount val="1"/>
                <c:pt idx="0">
                  <c:v>% of GDP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63500">
                <a:solidFill>
                  <a:schemeClr val="accent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Sheet1!$Q$53:$Q$62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Sheet1!$R$53:$R$62</c:f>
              <c:numCache>
                <c:formatCode>0.0%</c:formatCode>
                <c:ptCount val="10"/>
                <c:pt idx="0">
                  <c:v>0.17800000000000002</c:v>
                </c:pt>
                <c:pt idx="1">
                  <c:v>0.17399999999999999</c:v>
                </c:pt>
                <c:pt idx="2">
                  <c:v>0.17300000000000001</c:v>
                </c:pt>
                <c:pt idx="3">
                  <c:v>0.20899999999999999</c:v>
                </c:pt>
                <c:pt idx="4">
                  <c:v>0.19699999999999998</c:v>
                </c:pt>
                <c:pt idx="5">
                  <c:v>0.193</c:v>
                </c:pt>
                <c:pt idx="6">
                  <c:v>0.188</c:v>
                </c:pt>
                <c:pt idx="7">
                  <c:v>0.222</c:v>
                </c:pt>
                <c:pt idx="8">
                  <c:v>0.20199999999999999</c:v>
                </c:pt>
                <c:pt idx="9">
                  <c:v>0.21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EC5-4B2E-8E1D-6AEE40643B51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4796671"/>
        <c:axId val="214786687"/>
      </c:lineChart>
      <c:catAx>
        <c:axId val="2147966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786687"/>
        <c:crosses val="autoZero"/>
        <c:auto val="1"/>
        <c:lblAlgn val="ctr"/>
        <c:lblOffset val="100"/>
        <c:noMultiLvlLbl val="0"/>
      </c:catAx>
      <c:valAx>
        <c:axId val="214786687"/>
        <c:scaling>
          <c:orientation val="minMax"/>
          <c:min val="0.12000000000000001"/>
        </c:scaling>
        <c:delete val="1"/>
        <c:axPos val="l"/>
        <c:numFmt formatCode="0.0%" sourceLinked="1"/>
        <c:majorTickMark val="none"/>
        <c:minorTickMark val="none"/>
        <c:tickLblPos val="nextTo"/>
        <c:crossAx val="2147966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02_5A8B628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39EA7F9-3C8B-4AEA-A5BB-F9A13F2A57CF}" authorId="{05D4BED6-8E70-3D4A-9102-E96818592A2C}" created="2022-07-12T06:43:48.758">
    <pc:sldMkLst xmlns:pc="http://schemas.microsoft.com/office/powerpoint/2013/main/command">
      <pc:docMk/>
      <pc:sldMk cId="1519084175" sldId="258"/>
    </pc:sldMkLst>
    <p188:replyLst>
      <p188:reply id="{7BC3FFBE-6C25-4ADD-A0D7-E004FFBEDFC3}" authorId="{05D4BED6-8E70-3D4A-9102-E96818592A2C}" created="2022-07-12T06:48:21.570">
        <p188:txBody>
          <a:bodyPr/>
          <a:lstStyle/>
          <a:p>
            <a:r>
              <a:rPr lang="en-US"/>
              <a:t>And also the 2020 figure In the ig is not the one we use - but the one CSBL has incorrectly recorded - why is that ?</a:t>
            </a:r>
          </a:p>
        </p188:txBody>
      </p188:reply>
      <p188:reply id="{59E4F272-97E7-4427-9A1B-4F0B3C754D9E}" authorId="{05D4BED6-8E70-3D4A-9102-E96818592A2C}" created="2022-07-12T06:49:40.293">
        <p188:txBody>
          <a:bodyPr/>
          <a:lstStyle/>
          <a:p>
            <a:r>
              <a:rPr lang="en-US"/>
              <a:t>Also if you think this also can be combined can we ask ravindu to combine it</a:t>
            </a:r>
          </a:p>
        </p188:txBody>
      </p188:reply>
      <p188:reply id="{12E6A069-6121-4518-A093-0E4CECC0FD6E}" authorId="{FADCD9C4-C88C-DCA3-09C7-E5102591C6AC}" created="2022-07-12T09:44:40.139">
        <p188:txBody>
          <a:bodyPr/>
          <a:lstStyle/>
          <a:p>
            <a:r>
              <a:rPr lang="en-GB"/>
              <a:t>Ravindu is still updating this slide </a:t>
            </a:r>
          </a:p>
        </p188:txBody>
      </p188:reply>
    </p188:replyLst>
    <p188:txBody>
      <a:bodyPr/>
      <a:lstStyle/>
      <a:p>
        <a:r>
          <a:rPr lang="en-US"/>
          <a:t>[@Raj Prabu Rajakulendran] - why is the source the 2020 AR ?
And why is it estaimted exp for 2021 - we have the actual figures in the latest report </a:t>
        </a:r>
      </a:p>
    </p188:txBody>
  </p188:cm>
</p188:cmLst>
</file>

<file path=ppt/comments/modernComment_103_9E2514A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53AFC0C-0357-4E6C-85E9-C38FD040AC1B}" authorId="{FADCD9C4-C88C-DCA3-09C7-E5102591C6AC}" created="2022-07-12T09:57:55.24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653230250" sldId="259"/>
      <ac:spMk id="8" creationId="{6B38DE52-B0E5-ECF9-F023-2655C0644DD1}"/>
    </ac:deMkLst>
    <p188:txBody>
      <a:bodyPr/>
      <a:lstStyle/>
      <a:p>
        <a:r>
          <a:rPr lang="en-GB"/>
          <a:t>[@Hafsa Haniffa] - last time we used "%" but if you fell points make sense - lets change
https://publicfinance.lk/en/topics/decline-in-government-revenue-for-2020-1620537030</a:t>
        </a:r>
      </a:p>
    </p188:txBody>
  </p188:cm>
</p188:cmLst>
</file>

<file path=ppt/comments/modernComment_104_E4340AE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980A63E-C3A5-4D41-85F5-195ACCF294C3}" authorId="{05D4BED6-8E70-3D4A-9102-E96818592A2C}" created="2022-07-12T06:38:08.51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828615916" sldId="260"/>
      <ac:spMk id="11" creationId="{407D33CB-263B-B674-9BAA-D0E1315788F6}"/>
      <ac:txMk cp="37" len="2">
        <ac:context len="52" hash="1790535403"/>
      </ac:txMk>
    </ac:txMkLst>
    <p188:replyLst>
      <p188:reply id="{82D2E498-C960-4555-BC84-CA6D55F47969}" authorId="{FADCD9C4-C88C-DCA3-09C7-E5102591C6AC}" created="2022-07-12T09:59:28.748">
        <p188:txBody>
          <a:bodyPr/>
          <a:lstStyle/>
          <a:p>
            <a:r>
              <a:rPr lang="en-GB"/>
              <a:t>[@Hafsa Haniffa] - this is not going on social media - but just as a blog update
I feel like having two separate slides makes it clearer </a:t>
            </a:r>
          </a:p>
        </p188:txBody>
      </p188:reply>
    </p188:replyLst>
    <p188:txBody>
      <a:bodyPr/>
      <a:lstStyle/>
      <a:p>
        <a:r>
          <a:rPr lang="en-US"/>
          <a:t>[@Raj Prabu Rajakulendran] - isnt it better to combine slide 1 + 2. Do comment and tag Hashini on the final post. 
1. Is the statement right ? Shouldn’t it be decreased by 0.5% points from 2020-21 ?</a:t>
        </a:r>
      </a:p>
    </p188:txBody>
  </p188:cm>
</p188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0.0535</cdr:x>
      <cdr:y>0.45712</cdr:y>
    </cdr:from>
    <cdr:to>
      <cdr:x>0.13926</cdr:x>
      <cdr:y>0.54288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D529591E-E1D5-C163-F29B-B57ED8D1348E}"/>
            </a:ext>
          </a:extLst>
        </cdr:cNvPr>
        <cdr:cNvSpPr txBox="1"/>
      </cdr:nvSpPr>
      <cdr:spPr>
        <a:xfrm xmlns:a="http://schemas.openxmlformats.org/drawingml/2006/main">
          <a:off x="557236" y="1722055"/>
          <a:ext cx="893294" cy="3230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1,556</a:t>
          </a:r>
        </a:p>
      </cdr:txBody>
    </cdr:sp>
  </cdr:relSizeAnchor>
  <cdr:relSizeAnchor xmlns:cdr="http://schemas.openxmlformats.org/drawingml/2006/chartDrawing">
    <cdr:from>
      <cdr:x>0.14504</cdr:x>
      <cdr:y>0.44008</cdr:y>
    </cdr:from>
    <cdr:to>
      <cdr:x>0.23242</cdr:x>
      <cdr:y>0.51053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7CACF92A-2C5D-33D1-D288-ACCC88024E88}"/>
            </a:ext>
          </a:extLst>
        </cdr:cNvPr>
        <cdr:cNvSpPr txBox="1"/>
      </cdr:nvSpPr>
      <cdr:spPr>
        <a:xfrm xmlns:a="http://schemas.openxmlformats.org/drawingml/2006/main">
          <a:off x="1510782" y="1657867"/>
          <a:ext cx="910169" cy="265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1,669</a:t>
          </a:r>
        </a:p>
      </cdr:txBody>
    </cdr:sp>
  </cdr:relSizeAnchor>
  <cdr:relSizeAnchor xmlns:cdr="http://schemas.openxmlformats.org/drawingml/2006/chartDrawing">
    <cdr:from>
      <cdr:x>0.24201</cdr:x>
      <cdr:y>0.42956</cdr:y>
    </cdr:from>
    <cdr:to>
      <cdr:x>0.3391</cdr:x>
      <cdr:y>0.5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6B434BEE-FF12-61E9-628C-31AE815AE02C}"/>
            </a:ext>
          </a:extLst>
        </cdr:cNvPr>
        <cdr:cNvSpPr txBox="1"/>
      </cdr:nvSpPr>
      <cdr:spPr>
        <a:xfrm xmlns:a="http://schemas.openxmlformats.org/drawingml/2006/main">
          <a:off x="2520856" y="1618232"/>
          <a:ext cx="1011310" cy="2653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1,796</a:t>
          </a:r>
        </a:p>
      </cdr:txBody>
    </cdr:sp>
  </cdr:relSizeAnchor>
  <cdr:relSizeAnchor xmlns:cdr="http://schemas.openxmlformats.org/drawingml/2006/chartDrawing">
    <cdr:from>
      <cdr:x>0.3378</cdr:x>
      <cdr:y>0.3441</cdr:y>
    </cdr:from>
    <cdr:to>
      <cdr:x>0.42842</cdr:x>
      <cdr:y>0.42067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4DE14850-3BB3-65A9-41B5-C8D49B69CD7B}"/>
            </a:ext>
          </a:extLst>
        </cdr:cNvPr>
        <cdr:cNvSpPr txBox="1"/>
      </cdr:nvSpPr>
      <cdr:spPr>
        <a:xfrm xmlns:a="http://schemas.openxmlformats.org/drawingml/2006/main">
          <a:off x="3518599" y="1296281"/>
          <a:ext cx="943917" cy="2884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2,291</a:t>
          </a:r>
        </a:p>
      </cdr:txBody>
    </cdr:sp>
  </cdr:relSizeAnchor>
  <cdr:relSizeAnchor xmlns:cdr="http://schemas.openxmlformats.org/drawingml/2006/chartDrawing">
    <cdr:from>
      <cdr:x>0.42842</cdr:x>
      <cdr:y>0.34104</cdr:y>
    </cdr:from>
    <cdr:to>
      <cdr:x>0.53036</cdr:x>
      <cdr:y>0.42373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C6FDEE1F-258B-64AE-A827-6D488C86EBFC}"/>
            </a:ext>
          </a:extLst>
        </cdr:cNvPr>
        <cdr:cNvSpPr txBox="1"/>
      </cdr:nvSpPr>
      <cdr:spPr>
        <a:xfrm xmlns:a="http://schemas.openxmlformats.org/drawingml/2006/main">
          <a:off x="4462516" y="1284753"/>
          <a:ext cx="1061828" cy="3115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2,334</a:t>
          </a:r>
        </a:p>
      </cdr:txBody>
    </cdr:sp>
  </cdr:relSizeAnchor>
  <cdr:relSizeAnchor xmlns:cdr="http://schemas.openxmlformats.org/drawingml/2006/chartDrawing">
    <cdr:from>
      <cdr:x>0.52554</cdr:x>
      <cdr:y>0.30581</cdr:y>
    </cdr:from>
    <cdr:to>
      <cdr:x>0.6291</cdr:x>
      <cdr:y>0.38238</cdr:y>
    </cdr:to>
    <cdr:sp macro="" textlink="">
      <cdr:nvSpPr>
        <cdr:cNvPr id="7" name="TextBox 6">
          <a:extLst xmlns:a="http://schemas.openxmlformats.org/drawingml/2006/main">
            <a:ext uri="{FF2B5EF4-FFF2-40B4-BE49-F238E27FC236}">
              <a16:creationId xmlns:a16="http://schemas.microsoft.com/office/drawing/2014/main" id="{8055B1E1-8DE6-8E4F-1012-D20233B684B9}"/>
            </a:ext>
          </a:extLst>
        </cdr:cNvPr>
        <cdr:cNvSpPr txBox="1"/>
      </cdr:nvSpPr>
      <cdr:spPr>
        <a:xfrm xmlns:a="http://schemas.openxmlformats.org/drawingml/2006/main">
          <a:off x="5474157" y="1152054"/>
          <a:ext cx="1078703" cy="2884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2,573</a:t>
          </a:r>
        </a:p>
      </cdr:txBody>
    </cdr:sp>
  </cdr:relSizeAnchor>
  <cdr:relSizeAnchor xmlns:cdr="http://schemas.openxmlformats.org/drawingml/2006/chartDrawing">
    <cdr:from>
      <cdr:x>0.61327</cdr:x>
      <cdr:y>0.26799</cdr:y>
    </cdr:from>
    <cdr:to>
      <cdr:x>0.69903</cdr:x>
      <cdr:y>0.34456</cdr:y>
    </cdr:to>
    <cdr:sp macro="" textlink="">
      <cdr:nvSpPr>
        <cdr:cNvPr id="8" name="TextBox 7">
          <a:extLst xmlns:a="http://schemas.openxmlformats.org/drawingml/2006/main">
            <a:ext uri="{FF2B5EF4-FFF2-40B4-BE49-F238E27FC236}">
              <a16:creationId xmlns:a16="http://schemas.microsoft.com/office/drawing/2014/main" id="{37AEC746-3F15-5E8D-BA59-01292600AC7E}"/>
            </a:ext>
          </a:extLst>
        </cdr:cNvPr>
        <cdr:cNvSpPr txBox="1"/>
      </cdr:nvSpPr>
      <cdr:spPr>
        <a:xfrm xmlns:a="http://schemas.openxmlformats.org/drawingml/2006/main">
          <a:off x="3609975" y="833439"/>
          <a:ext cx="504825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2,693</a:t>
          </a:r>
        </a:p>
      </cdr:txBody>
    </cdr:sp>
  </cdr:relSizeAnchor>
  <cdr:relSizeAnchor xmlns:cdr="http://schemas.openxmlformats.org/drawingml/2006/chartDrawing">
    <cdr:from>
      <cdr:x>0.70863</cdr:x>
      <cdr:y>0.17698</cdr:y>
    </cdr:from>
    <cdr:to>
      <cdr:x>0.81057</cdr:x>
      <cdr:y>0.26274</cdr:y>
    </cdr:to>
    <cdr:sp macro="" textlink="">
      <cdr:nvSpPr>
        <cdr:cNvPr id="9" name="TextBox 8">
          <a:extLst xmlns:a="http://schemas.openxmlformats.org/drawingml/2006/main">
            <a:ext uri="{FF2B5EF4-FFF2-40B4-BE49-F238E27FC236}">
              <a16:creationId xmlns:a16="http://schemas.microsoft.com/office/drawing/2014/main" id="{F7D9FEA4-69C8-173C-BBE4-924A7793C3F8}"/>
            </a:ext>
          </a:extLst>
        </cdr:cNvPr>
        <cdr:cNvSpPr txBox="1"/>
      </cdr:nvSpPr>
      <cdr:spPr>
        <a:xfrm xmlns:a="http://schemas.openxmlformats.org/drawingml/2006/main">
          <a:off x="7381250" y="666700"/>
          <a:ext cx="1061829" cy="3230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3,162</a:t>
          </a:r>
        </a:p>
      </cdr:txBody>
    </cdr:sp>
  </cdr:relSizeAnchor>
  <cdr:relSizeAnchor xmlns:cdr="http://schemas.openxmlformats.org/drawingml/2006/chartDrawing">
    <cdr:from>
      <cdr:x>0.80064</cdr:x>
      <cdr:y>0.15952</cdr:y>
    </cdr:from>
    <cdr:to>
      <cdr:x>0.90258</cdr:x>
      <cdr:y>0.23916</cdr:y>
    </cdr:to>
    <cdr:sp macro="" textlink="">
      <cdr:nvSpPr>
        <cdr:cNvPr id="10" name="TextBox 9">
          <a:extLst xmlns:a="http://schemas.openxmlformats.org/drawingml/2006/main">
            <a:ext uri="{FF2B5EF4-FFF2-40B4-BE49-F238E27FC236}">
              <a16:creationId xmlns:a16="http://schemas.microsoft.com/office/drawing/2014/main" id="{C6783050-F044-21F9-0F6A-EBC8103A7C5D}"/>
            </a:ext>
          </a:extLst>
        </cdr:cNvPr>
        <cdr:cNvSpPr txBox="1"/>
      </cdr:nvSpPr>
      <cdr:spPr>
        <a:xfrm xmlns:a="http://schemas.openxmlformats.org/drawingml/2006/main">
          <a:off x="8339626" y="600937"/>
          <a:ext cx="1061829" cy="3000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dirty="0"/>
            <a:t>3,464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0.89268</cdr:x>
      <cdr:y>0.13844</cdr:y>
    </cdr:from>
    <cdr:to>
      <cdr:x>0.9642</cdr:x>
      <cdr:y>0.22818</cdr:y>
    </cdr:to>
    <cdr:sp macro="" textlink="">
      <cdr:nvSpPr>
        <cdr:cNvPr id="11" name="TextBox 10">
          <a:extLst xmlns:a="http://schemas.openxmlformats.org/drawingml/2006/main">
            <a:ext uri="{FF2B5EF4-FFF2-40B4-BE49-F238E27FC236}">
              <a16:creationId xmlns:a16="http://schemas.microsoft.com/office/drawing/2014/main" id="{5280A088-5D83-8E33-75ED-A98FC465C728}"/>
            </a:ext>
          </a:extLst>
        </cdr:cNvPr>
        <cdr:cNvSpPr txBox="1"/>
      </cdr:nvSpPr>
      <cdr:spPr>
        <a:xfrm xmlns:a="http://schemas.openxmlformats.org/drawingml/2006/main">
          <a:off x="9298387" y="521537"/>
          <a:ext cx="744908" cy="3380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3,522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5390048-257C-EE92-A0E0-154E0B0049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650A78-9760-C8F1-731F-31CAEF6C89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05119-DEFA-44B3-BC35-196BD1D45D2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35558C-C572-1E5B-43BE-60F66F005E0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4E556A-6DD5-CA6F-1343-86ACE0EA7B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653E7-4022-4BB0-BA4C-09551570D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43090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1A995-115C-449D-BFF1-9C22D063890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83D4E-C344-4A86-90F7-E1F1608A6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36475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Title : Government Revenue and Grants Over The Past Decade</a:t>
            </a:r>
          </a:p>
          <a:p>
            <a:endParaRPr lang="en-US"/>
          </a:p>
          <a:p>
            <a:r>
              <a:rPr lang="en-US"/>
              <a:t>Slide 1 Description : Revenue and Grants declined by LKR 91 BN from 2020 to 2021.</a:t>
            </a:r>
          </a:p>
          <a:p>
            <a:r>
              <a:rPr lang="en-US"/>
              <a:t>Slide 2 Description :  The revenue to GDP ratio of 8.7% is one of the lowest in the world.</a:t>
            </a:r>
          </a:p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71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Title : Government Revenue and Grants Over The Past Decade</a:t>
            </a:r>
          </a:p>
          <a:p>
            <a:endParaRPr lang="en-US"/>
          </a:p>
          <a:p>
            <a:r>
              <a:rPr lang="en-US"/>
              <a:t>Revenue and Grants declined by LKR 91 BN from 2020 to 2021. The revenue to GDP ratio of 8.7% is one of the lowest in the world.</a:t>
            </a:r>
          </a:p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24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Description : Government Expenditure increased by 126% over the past decade. Expenditure increase by LKR xx BN in 2021.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17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9FCCA-852A-43E4-A580-D74B224CF3E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solidFill>
            <a:schemeClr val="accent4"/>
          </a:solidFill>
        </p:spPr>
        <p:txBody>
          <a:bodyPr anchor="b"/>
          <a:lstStyle>
            <a:lvl1pPr algn="ctr">
              <a:defRPr sz="48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C59292-F464-48B4-8F80-DD18C89AB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1139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Red Pictur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982D83-1C3A-43DD-A450-5FC357D7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DE9FF3-D924-4E43-891A-1E54DB330A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669474" y="804862"/>
            <a:ext cx="7214679" cy="5184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05DA1A35-DE9A-492A-AAE3-A2320B6C7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48" y="0"/>
            <a:ext cx="11576305" cy="661308"/>
          </a:xfrm>
          <a:prstGeom prst="rect">
            <a:avLst/>
          </a:prstGeom>
          <a:noFill/>
        </p:spPr>
        <p:txBody>
          <a:bodyPr wrap="square" lIns="144000" tIns="108000" rIns="144000" bIns="108000">
            <a:spAutoFit/>
          </a:bodyPr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B3BC57B-2102-40D2-BC07-6CA8793B80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7847" y="804862"/>
            <a:ext cx="4171950" cy="518445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066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ue Pictur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982D83-1C3A-43DD-A450-5FC357D7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DE9FF3-D924-4E43-891A-1E54DB330A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669474" y="804862"/>
            <a:ext cx="7214679" cy="5184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05DA1A35-DE9A-492A-AAE3-A2320B6C7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48" y="0"/>
            <a:ext cx="11576305" cy="661308"/>
          </a:xfrm>
          <a:prstGeom prst="rect">
            <a:avLst/>
          </a:prstGeom>
          <a:noFill/>
        </p:spPr>
        <p:txBody>
          <a:bodyPr wrap="square" lIns="144000" tIns="108000" rIns="144000" bIns="108000">
            <a:spAutoFit/>
          </a:bodyPr>
          <a:lstStyle>
            <a:lvl1pPr algn="l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B3BC57B-2102-40D2-BC07-6CA8793B80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7847" y="804862"/>
            <a:ext cx="4171950" cy="518445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09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0BCB3-0F29-4293-A188-797C979E3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4A3C9-990F-4C0C-B00D-70AD31AF3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98481-75CD-4C6E-B32A-1467B9EBB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5287D-EC98-40CD-BE7D-88D0C4D03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51B3E-4B37-4F72-BE22-5BAB3B58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A8A2-4792-40FD-8BA1-4B8E92515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98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3D08EC-B0D3-8044-A157-4094E40E7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B28018-BC7F-F74D-BE6D-EAF6AC232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609EB-95D5-7F49-9CE0-6CB5FF41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A8A2-4792-40FD-8BA1-4B8E92515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36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D4015-07B3-AD7D-3122-A5F125B6C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A8738A-0510-C625-5118-4E16ED2D5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C05DC-A8B3-1A63-BB19-D9B6B203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3EDB-51F5-4C8C-D35E-95AFF8C6D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EF3C0-EF82-D2DB-1C6F-5F7342FC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90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29F4F-D591-68BF-98FE-CC512CDD6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A6D4C-DDEA-F96A-AFFA-EA27E4DFB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D5A3E-D2B3-D126-8026-C0DF48657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88DF9-752A-5059-831E-B49F22E4C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4CA42-EAEA-0CAB-A98A-842466BB4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372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CE3F0-BF7E-9794-A17A-886BBD1B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20088-67E1-E886-F652-C96A7321E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734D4-F63D-3907-9407-BAA1E6FBD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E4C36-46B5-C81D-7E28-DA8327F07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ED106-C6D8-B27C-E9ED-60CEF920A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68317-2B3E-6CF4-6A5D-6C25E22B1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AB322-474F-3CB3-3AA6-2867DF72C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1B4D39-92CA-6912-7216-EF28135D3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0CD670-60F2-BA88-A577-796E7ED08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A30F10-8607-B037-94F5-17632A4C8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0103F-13F5-EC7C-FA23-4E090B194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596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22964-07EB-9F6E-39A0-C8C1E8360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BE4FD-A716-2F33-ECE6-4F6A4295B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5E67D-C232-C6E4-899F-76ACF584C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A1B817-04DD-3EFE-EE47-FB86C13917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7B7162-A16B-E0EA-65D2-CB98503748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EEF038-0333-CCEF-D7A7-AA2D43744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68739B-1224-BA48-DF42-232E171EE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16FE50-E8CE-A0FC-C71C-58B3C165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26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36FD7-9CF4-0B6F-3B4B-7A09591FC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25D276-5115-B5B9-BA9E-F99946BE8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0D40D-7534-3C64-65F1-90879740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F602C-C0D7-BF58-0188-18A50DCB0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10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C58590E4-D3F2-45B3-A75D-48CD3DA5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" y="0"/>
            <a:ext cx="12184626" cy="62495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144000" tIns="108000" rIns="144000" bIns="72000">
            <a:spAutoFit/>
          </a:bodyPr>
          <a:lstStyle>
            <a:lvl1pPr algn="ctr">
              <a:defRPr sz="32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C55881B4-0DCC-49BC-AEC6-119CEAF6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2C336-EFCD-4045-8C18-EA8011515F70}"/>
              </a:ext>
            </a:extLst>
          </p:cNvPr>
          <p:cNvSpPr txBox="1"/>
          <p:nvPr/>
        </p:nvSpPr>
        <p:spPr>
          <a:xfrm>
            <a:off x="9205913" y="1177658"/>
            <a:ext cx="2986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0" i="1">
                <a:solidFill>
                  <a:srgbClr val="333333"/>
                </a:solidFill>
                <a:effectLst/>
                <a:latin typeface="Barlow Light" panose="00000400000000000000" pitchFamily="2" charset="0"/>
              </a:rPr>
              <a:t>Figures in LKR Billions</a:t>
            </a:r>
          </a:p>
        </p:txBody>
      </p:sp>
    </p:spTree>
    <p:extLst>
      <p:ext uri="{BB962C8B-B14F-4D97-AF65-F5344CB8AC3E}">
        <p14:creationId xmlns:p14="http://schemas.microsoft.com/office/powerpoint/2010/main" val="6492253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EAA4EA-1410-D9E1-FFC2-8EA96574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BB6A7E-AFFD-2F46-11FE-215886859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6CD815-3D23-6A0C-6A6D-9B4C9BDFE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819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4A3A-1396-AB6F-7839-793C7F14E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9CED8-9D3A-C9F8-66DF-632D50CDB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4B3DEB-2F64-5F31-CAB4-169A1ABAF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540F93-29D7-23EA-298F-F45DFE70B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FAB2C0-791F-DD6B-3233-2E8460FC6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21D3C4-8284-43EA-931B-91F39033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788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A977D-2B7D-B7BC-F760-AB5D036EA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B0E9EA-C5D0-EBEB-BE58-8C2A2963D9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7D35A8-45BD-52AE-1350-054E8A2F7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4B292-1C03-58FF-4444-AAA399EA5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345A1-2E9D-7FCA-5591-EBFF6925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D7B75-56BC-287C-6750-B0C5F29F2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51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92345-6D01-4257-3F05-F22319C88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87CF7D-2674-ED3D-7A1B-A7EB9B92F0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90615-1EF7-AE89-BEE8-0EE9E8E54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6F360-F177-1B22-D9CC-7A4EE9DF9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398AA-1D2D-C5DE-7488-E4EFE9FDE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89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A7C83B-57D3-31E2-157D-12D5C8DF79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A41B06-5559-922B-B7D4-4726D2D18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6E8AA-B41E-FB4A-4A3C-F6C62F766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79F1A-1B61-9937-5B29-1CDAF29FB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CD787-9BCA-F33D-71EF-E1BA9710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127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C58590E4-D3F2-45B3-A75D-48CD3DA5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" y="0"/>
            <a:ext cx="12184626" cy="661308"/>
          </a:xfrm>
          <a:prstGeom prst="rect">
            <a:avLst/>
          </a:prstGeom>
          <a:solidFill>
            <a:schemeClr val="accent2"/>
          </a:solidFill>
        </p:spPr>
        <p:txBody>
          <a:bodyPr lIns="144000" tIns="108000" rIns="144000" bIns="108000">
            <a:spAutoFit/>
          </a:bodyPr>
          <a:lstStyle>
            <a:lvl1pPr algn="ctr">
              <a:defRPr sz="32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D1A84CD5-1D11-487B-A7D5-58CEFBB19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73E83D-600C-473C-AEA4-441D44D4D304}"/>
              </a:ext>
            </a:extLst>
          </p:cNvPr>
          <p:cNvSpPr txBox="1"/>
          <p:nvPr userDrawn="1"/>
        </p:nvSpPr>
        <p:spPr>
          <a:xfrm>
            <a:off x="9957027" y="710293"/>
            <a:ext cx="2986087" cy="307777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/>
          <a:p>
            <a:pPr algn="l"/>
            <a:r>
              <a:rPr lang="en-US" sz="1400" b="0" i="1">
                <a:solidFill>
                  <a:srgbClr val="333333"/>
                </a:solidFill>
                <a:effectLst/>
                <a:latin typeface="Barlow Light" panose="00000400000000000000" pitchFamily="2" charset="0"/>
              </a:rPr>
              <a:t>Figures in LKR Billions</a:t>
            </a:r>
          </a:p>
        </p:txBody>
      </p:sp>
    </p:spTree>
    <p:extLst>
      <p:ext uri="{BB962C8B-B14F-4D97-AF65-F5344CB8AC3E}">
        <p14:creationId xmlns:p14="http://schemas.microsoft.com/office/powerpoint/2010/main" val="361125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C58590E4-D3F2-45B3-A75D-48CD3DA5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" y="0"/>
            <a:ext cx="12184626" cy="661308"/>
          </a:xfrm>
          <a:prstGeom prst="rect">
            <a:avLst/>
          </a:prstGeom>
          <a:solidFill>
            <a:schemeClr val="accent2"/>
          </a:solidFill>
        </p:spPr>
        <p:txBody>
          <a:bodyPr lIns="144000" tIns="108000" rIns="144000" bIns="108000">
            <a:spAutoFit/>
          </a:bodyPr>
          <a:lstStyle>
            <a:lvl1pPr algn="ctr">
              <a:defRPr sz="32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D1A84CD5-1D11-487B-A7D5-58CEFBB19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73E83D-600C-473C-AEA4-441D44D4D304}"/>
              </a:ext>
            </a:extLst>
          </p:cNvPr>
          <p:cNvSpPr txBox="1"/>
          <p:nvPr/>
        </p:nvSpPr>
        <p:spPr>
          <a:xfrm>
            <a:off x="9146808" y="1177658"/>
            <a:ext cx="2986087" cy="307777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/>
          <a:p>
            <a:pPr algn="r"/>
            <a:r>
              <a:rPr lang="en-US" sz="1400" b="0" i="1">
                <a:solidFill>
                  <a:srgbClr val="333333"/>
                </a:solidFill>
                <a:effectLst/>
                <a:latin typeface="Barlow Light" panose="00000400000000000000" pitchFamily="2" charset="0"/>
              </a:rPr>
              <a:t>Figures in LKR Billions</a:t>
            </a:r>
          </a:p>
        </p:txBody>
      </p:sp>
    </p:spTree>
    <p:extLst>
      <p:ext uri="{BB962C8B-B14F-4D97-AF65-F5344CB8AC3E}">
        <p14:creationId xmlns:p14="http://schemas.microsoft.com/office/powerpoint/2010/main" val="1406708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C58590E4-D3F2-45B3-A75D-48CD3DA5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" y="0"/>
            <a:ext cx="12184626" cy="661308"/>
          </a:xfrm>
          <a:prstGeom prst="rect">
            <a:avLst/>
          </a:prstGeom>
          <a:solidFill>
            <a:schemeClr val="accent2"/>
          </a:solidFill>
        </p:spPr>
        <p:txBody>
          <a:bodyPr lIns="144000" tIns="108000" rIns="144000" bIns="108000">
            <a:spAutoFit/>
          </a:bodyPr>
          <a:lstStyle>
            <a:lvl1pPr algn="ctr">
              <a:defRPr sz="32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D1A84CD5-1D11-487B-A7D5-58CEFBB19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</p:spTree>
    <p:extLst>
      <p:ext uri="{BB962C8B-B14F-4D97-AF65-F5344CB8AC3E}">
        <p14:creationId xmlns:p14="http://schemas.microsoft.com/office/powerpoint/2010/main" val="407827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C58590E4-D3F2-45B3-A75D-48CD3DA5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" y="0"/>
            <a:ext cx="12184626" cy="661308"/>
          </a:xfrm>
          <a:prstGeom prst="rect">
            <a:avLst/>
          </a:prstGeom>
          <a:solidFill>
            <a:schemeClr val="accent1"/>
          </a:solidFill>
        </p:spPr>
        <p:txBody>
          <a:bodyPr lIns="144000" tIns="108000" rIns="144000" bIns="108000">
            <a:spAutoFit/>
          </a:bodyPr>
          <a:lstStyle>
            <a:lvl1pPr algn="ctr">
              <a:defRPr sz="32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982D83-1C3A-43DD-A450-5FC357D7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0B853E-2628-44A4-BBC4-8AA8AEF24B46}"/>
              </a:ext>
            </a:extLst>
          </p:cNvPr>
          <p:cNvSpPr txBox="1"/>
          <p:nvPr/>
        </p:nvSpPr>
        <p:spPr>
          <a:xfrm>
            <a:off x="9205913" y="1177658"/>
            <a:ext cx="2986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0" i="1">
                <a:solidFill>
                  <a:srgbClr val="333333"/>
                </a:solidFill>
                <a:effectLst/>
                <a:latin typeface="Barlow Light" panose="00000400000000000000" pitchFamily="2" charset="0"/>
              </a:rPr>
              <a:t>Figures in LKR Billions</a:t>
            </a:r>
          </a:p>
        </p:txBody>
      </p:sp>
    </p:spTree>
    <p:extLst>
      <p:ext uri="{BB962C8B-B14F-4D97-AF65-F5344CB8AC3E}">
        <p14:creationId xmlns:p14="http://schemas.microsoft.com/office/powerpoint/2010/main" val="180924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C58590E4-D3F2-45B3-A75D-48CD3DA5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48" y="0"/>
            <a:ext cx="11576305" cy="661308"/>
          </a:xfrm>
          <a:prstGeom prst="rect">
            <a:avLst/>
          </a:prstGeom>
          <a:noFill/>
        </p:spPr>
        <p:txBody>
          <a:bodyPr wrap="square" lIns="144000" tIns="108000" rIns="144000" bIns="108000">
            <a:spAutoFit/>
          </a:bodyPr>
          <a:lstStyle>
            <a:lvl1pPr algn="l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982D83-1C3A-43DD-A450-5FC357D7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5344DE-EA68-4650-B114-99980962D4C1}"/>
              </a:ext>
            </a:extLst>
          </p:cNvPr>
          <p:cNvSpPr txBox="1"/>
          <p:nvPr/>
        </p:nvSpPr>
        <p:spPr>
          <a:xfrm>
            <a:off x="9205913" y="1177658"/>
            <a:ext cx="2986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0" i="1">
                <a:solidFill>
                  <a:srgbClr val="333333"/>
                </a:solidFill>
                <a:effectLst/>
                <a:latin typeface="Barlow Light" panose="00000400000000000000" pitchFamily="2" charset="0"/>
              </a:rPr>
              <a:t>Figures in LKR Billions</a:t>
            </a:r>
          </a:p>
        </p:txBody>
      </p:sp>
    </p:spTree>
    <p:extLst>
      <p:ext uri="{BB962C8B-B14F-4D97-AF65-F5344CB8AC3E}">
        <p14:creationId xmlns:p14="http://schemas.microsoft.com/office/powerpoint/2010/main" val="3812780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C58590E4-D3F2-45B3-A75D-48CD3DA5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48" y="0"/>
            <a:ext cx="11576305" cy="661308"/>
          </a:xfrm>
          <a:prstGeom prst="rect">
            <a:avLst/>
          </a:prstGeom>
          <a:noFill/>
        </p:spPr>
        <p:txBody>
          <a:bodyPr wrap="square" lIns="144000" tIns="108000" rIns="144000" bIns="108000">
            <a:spAutoFit/>
          </a:bodyPr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982D83-1C3A-43DD-A450-5FC357D7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A877D8-F5F3-41FD-B496-37FD31FDC723}"/>
              </a:ext>
            </a:extLst>
          </p:cNvPr>
          <p:cNvSpPr txBox="1"/>
          <p:nvPr/>
        </p:nvSpPr>
        <p:spPr>
          <a:xfrm>
            <a:off x="9205913" y="1177658"/>
            <a:ext cx="2986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0" i="1">
                <a:solidFill>
                  <a:srgbClr val="333333"/>
                </a:solidFill>
                <a:effectLst/>
                <a:latin typeface="Barlow Light" panose="00000400000000000000" pitchFamily="2" charset="0"/>
              </a:rPr>
              <a:t>Figures in LKR Billions</a:t>
            </a:r>
          </a:p>
        </p:txBody>
      </p:sp>
    </p:spTree>
    <p:extLst>
      <p:ext uri="{BB962C8B-B14F-4D97-AF65-F5344CB8AC3E}">
        <p14:creationId xmlns:p14="http://schemas.microsoft.com/office/powerpoint/2010/main" val="3507998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ABE948-C07B-4C7E-BA7C-E5350C7CC55F}"/>
              </a:ext>
            </a:extLst>
          </p:cNvPr>
          <p:cNvSpPr/>
          <p:nvPr/>
        </p:nvSpPr>
        <p:spPr>
          <a:xfrm>
            <a:off x="-3687" y="0"/>
            <a:ext cx="12192000" cy="6858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C58590E4-D3F2-45B3-A75D-48CD3DA5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48" y="0"/>
            <a:ext cx="11576305" cy="661308"/>
          </a:xfrm>
          <a:prstGeom prst="rect">
            <a:avLst/>
          </a:prstGeom>
          <a:noFill/>
        </p:spPr>
        <p:txBody>
          <a:bodyPr wrap="square" lIns="144000" tIns="108000" rIns="144000" bIns="108000">
            <a:spAutoFit/>
          </a:bodyPr>
          <a:lstStyle>
            <a:lvl1pPr algn="l">
              <a:defRPr sz="32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982D83-1C3A-43DD-A450-5FC357D7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87" y="6531429"/>
            <a:ext cx="10416650" cy="326571"/>
          </a:xfrm>
          <a:prstGeom prst="rect">
            <a:avLst/>
          </a:prstGeom>
        </p:spPr>
        <p:txBody>
          <a:bodyPr/>
          <a:lstStyle/>
          <a:p>
            <a:r>
              <a:rPr lang="en-US"/>
              <a:t>Source: MOF &amp; Annual Report 2020(Central Bank of Sri Lanka)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02CD38-4A09-484E-AA80-A841790ED2B3}"/>
              </a:ext>
            </a:extLst>
          </p:cNvPr>
          <p:cNvSpPr txBox="1"/>
          <p:nvPr/>
        </p:nvSpPr>
        <p:spPr>
          <a:xfrm>
            <a:off x="9339263" y="895647"/>
            <a:ext cx="29860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1">
                <a:solidFill>
                  <a:srgbClr val="333333"/>
                </a:solidFill>
                <a:effectLst/>
                <a:latin typeface="+mj-lt"/>
              </a:rPr>
              <a:t>Figures in LKR Billions</a:t>
            </a:r>
          </a:p>
        </p:txBody>
      </p:sp>
    </p:spTree>
    <p:extLst>
      <p:ext uri="{BB962C8B-B14F-4D97-AF65-F5344CB8AC3E}">
        <p14:creationId xmlns:p14="http://schemas.microsoft.com/office/powerpoint/2010/main" val="390430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E5D9B0D-3895-47CF-83CC-456645FAC8E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330" y="5875664"/>
            <a:ext cx="1905000" cy="1269887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20A5CF96-FD50-466F-8C33-718DD2AFA9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-3687" y="6531429"/>
            <a:ext cx="9725657" cy="326571"/>
          </a:xfrm>
          <a:prstGeom prst="rect">
            <a:avLst/>
          </a:prstGeom>
        </p:spPr>
        <p:txBody>
          <a:bodyPr anchor="b"/>
          <a:lstStyle>
            <a:lvl1pPr>
              <a:defRPr sz="1400">
                <a:latin typeface="Bahnschrift Light" panose="020B0502040204020203" pitchFamily="34" charset="0"/>
              </a:defRPr>
            </a:lvl1pPr>
          </a:lstStyle>
          <a:p>
            <a:r>
              <a:rPr lang="en-US"/>
              <a:t>Source: MOF &amp; Annual Report 2020(Central Bank of Sri Lanka)</a:t>
            </a:r>
          </a:p>
        </p:txBody>
      </p:sp>
    </p:spTree>
    <p:extLst>
      <p:ext uri="{BB962C8B-B14F-4D97-AF65-F5344CB8AC3E}">
        <p14:creationId xmlns:p14="http://schemas.microsoft.com/office/powerpoint/2010/main" val="877465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6D24BE-24EE-98DD-B51D-3D63D4A9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A4868E-D00F-7E66-4AF3-F2D9E98CA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6C222-75FE-8CD5-6992-CC3E58A206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F5DA5-C6AC-40E3-843D-4D254A2B0262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D36E7-58E9-B19D-4EA7-B689007002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98436-253B-A644-B4C3-6912E4B5B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E1464-B263-4358-A4DA-3BFB5672A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4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4_E4340AEC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2_5A8B628F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microsoft.com/office/2018/10/relationships/comments" Target="../comments/modernComment_103_9E2514AA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5FAC77C-547A-4D12-400A-69579B2A2D4B}"/>
              </a:ext>
            </a:extLst>
          </p:cNvPr>
          <p:cNvSpPr/>
          <p:nvPr/>
        </p:nvSpPr>
        <p:spPr>
          <a:xfrm>
            <a:off x="414197" y="1342667"/>
            <a:ext cx="11363606" cy="45074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F6707DA-EC66-0D29-1423-8A15CFAA3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of Government Revenue and Grants  from 2012-2021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0DBB27-764E-F314-A0B5-50F922606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Ministry of Finance and Central Bank of Sri Lanka 2021 Annual Report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4F3F21C-272F-3FD5-0E64-1BF8B2E449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5939803"/>
              </p:ext>
            </p:extLst>
          </p:nvPr>
        </p:nvGraphicFramePr>
        <p:xfrm>
          <a:off x="414197" y="928469"/>
          <a:ext cx="11065039" cy="4771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0935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9DC8AD1-13EC-3C16-6544-82A22B5E1571}"/>
              </a:ext>
            </a:extLst>
          </p:cNvPr>
          <p:cNvSpPr/>
          <p:nvPr/>
        </p:nvSpPr>
        <p:spPr>
          <a:xfrm>
            <a:off x="689113" y="1162331"/>
            <a:ext cx="10747513" cy="49026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7B3F4EC-1D6C-DF7E-B677-DFEBA97D1442}"/>
              </a:ext>
            </a:extLst>
          </p:cNvPr>
          <p:cNvSpPr/>
          <p:nvPr/>
        </p:nvSpPr>
        <p:spPr>
          <a:xfrm>
            <a:off x="9521476" y="1772529"/>
            <a:ext cx="1085564" cy="34043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174A3D1B-FAC0-E0B8-4ADA-886BEFB131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5460485"/>
              </p:ext>
            </p:extLst>
          </p:nvPr>
        </p:nvGraphicFramePr>
        <p:xfrm>
          <a:off x="1007164" y="1294020"/>
          <a:ext cx="10190923" cy="4736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F903E2E-D279-D40F-35DA-1996DD3D2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of Government Revenue and Grants  from 2012-2021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D3237A6-648A-A4A4-C6C0-3C21E5592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694714"/>
            <a:ext cx="10416650" cy="326571"/>
          </a:xfrm>
        </p:spPr>
        <p:txBody>
          <a:bodyPr/>
          <a:lstStyle/>
          <a:p>
            <a:r>
              <a:rPr lang="en-US"/>
              <a:t>Source: Ministry of Finance and Central Bank of Sri Lanka 2021 Annual Report</a:t>
            </a:r>
          </a:p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D46878-69BB-4591-7D02-387E2EEDE636}"/>
              </a:ext>
            </a:extLst>
          </p:cNvPr>
          <p:cNvSpPr txBox="1"/>
          <p:nvPr/>
        </p:nvSpPr>
        <p:spPr>
          <a:xfrm>
            <a:off x="6683986" y="3429000"/>
            <a:ext cx="29287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Government Revenue decreased by </a:t>
            </a:r>
            <a:r>
              <a:rPr lang="en-US" sz="2400" b="1">
                <a:solidFill>
                  <a:srgbClr val="C00000"/>
                </a:solidFill>
              </a:rPr>
              <a:t>0.5 percentage points </a:t>
            </a:r>
            <a:r>
              <a:rPr lang="en-US" sz="2400" b="1"/>
              <a:t>of</a:t>
            </a:r>
            <a:r>
              <a:rPr lang="en-US" sz="2400"/>
              <a:t> </a:t>
            </a:r>
            <a:r>
              <a:rPr lang="en-US" sz="2400" b="1"/>
              <a:t>GDP</a:t>
            </a:r>
            <a:r>
              <a:rPr lang="en-US" sz="2400"/>
              <a:t> </a:t>
            </a:r>
            <a:r>
              <a:rPr lang="en-US"/>
              <a:t>in 2021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1D4CCF-184F-CBD7-5131-C97CEFD14662}"/>
              </a:ext>
            </a:extLst>
          </p:cNvPr>
          <p:cNvSpPr txBox="1"/>
          <p:nvPr/>
        </p:nvSpPr>
        <p:spPr>
          <a:xfrm>
            <a:off x="589723" y="758404"/>
            <a:ext cx="6765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Government Revenue and Grants as a share of GDP (2012 – 2021)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C6174D4F-3530-D37F-D962-C1CB585F9ADD}"/>
              </a:ext>
            </a:extLst>
          </p:cNvPr>
          <p:cNvSpPr/>
          <p:nvPr/>
        </p:nvSpPr>
        <p:spPr>
          <a:xfrm>
            <a:off x="9703954" y="3606518"/>
            <a:ext cx="394701" cy="938983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5603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A9CDE3A-EEBF-AE7F-ECE1-E9A326012AE3}"/>
              </a:ext>
            </a:extLst>
          </p:cNvPr>
          <p:cNvGrpSpPr/>
          <p:nvPr/>
        </p:nvGrpSpPr>
        <p:grpSpPr>
          <a:xfrm>
            <a:off x="161105" y="1472755"/>
            <a:ext cx="11065039" cy="4771530"/>
            <a:chOff x="446855" y="1434655"/>
            <a:chExt cx="11065039" cy="477153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B679A04-786D-0E6C-22B9-3C6CE55346F9}"/>
                </a:ext>
              </a:extLst>
            </p:cNvPr>
            <p:cNvSpPr/>
            <p:nvPr/>
          </p:nvSpPr>
          <p:spPr>
            <a:xfrm>
              <a:off x="10223603" y="2556299"/>
              <a:ext cx="1271710" cy="3305657"/>
            </a:xfrm>
            <a:prstGeom prst="rect">
              <a:avLst/>
            </a:prstGeom>
            <a:solidFill>
              <a:schemeClr val="bg1">
                <a:lumMod val="85000"/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A4F3F21C-272F-3FD5-0E64-1BF8B2E4497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40344346"/>
                </p:ext>
              </p:extLst>
            </p:nvPr>
          </p:nvGraphicFramePr>
          <p:xfrm>
            <a:off x="446855" y="1434655"/>
            <a:ext cx="11065039" cy="47715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F6707DA-EC66-0D29-1423-8A15CFAA3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of Government Revenue and Grants  from 2012-2021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0DBB27-764E-F314-A0B5-50F922606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Ministry of Finance and Central Bank of Sri Lanka 2021 Annual Report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7AE6EB4-CF73-9CB3-BBB8-4598BDEB34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7991520"/>
              </p:ext>
            </p:extLst>
          </p:nvPr>
        </p:nvGraphicFramePr>
        <p:xfrm>
          <a:off x="147194" y="1047750"/>
          <a:ext cx="11239263" cy="4936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3FA932B0-FB96-87DD-E5AF-68984946FB74}"/>
              </a:ext>
            </a:extLst>
          </p:cNvPr>
          <p:cNvSpPr/>
          <p:nvPr/>
        </p:nvSpPr>
        <p:spPr>
          <a:xfrm>
            <a:off x="9925050" y="781050"/>
            <a:ext cx="209550" cy="171450"/>
          </a:xfrm>
          <a:prstGeom prst="rect">
            <a:avLst/>
          </a:prstGeom>
          <a:solidFill>
            <a:srgbClr val="1E6A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0E831D0-6C39-0AFA-8200-B091BD28717F}"/>
              </a:ext>
            </a:extLst>
          </p:cNvPr>
          <p:cNvGrpSpPr/>
          <p:nvPr/>
        </p:nvGrpSpPr>
        <p:grpSpPr>
          <a:xfrm>
            <a:off x="9889863" y="1082937"/>
            <a:ext cx="304800" cy="89647"/>
            <a:chOff x="8389172" y="1066800"/>
            <a:chExt cx="304800" cy="89647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70EF0EA-4E5A-FD78-F24C-0173BC219AA4}"/>
                </a:ext>
              </a:extLst>
            </p:cNvPr>
            <p:cNvCxnSpPr/>
            <p:nvPr/>
          </p:nvCxnSpPr>
          <p:spPr>
            <a:xfrm>
              <a:off x="8389172" y="1107365"/>
              <a:ext cx="304800" cy="0"/>
            </a:xfrm>
            <a:prstGeom prst="line">
              <a:avLst/>
            </a:prstGeom>
            <a:ln w="38100">
              <a:solidFill>
                <a:srgbClr val="1E6A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B0758198-7C39-3F5E-70C4-7E8EBD29CB33}"/>
                </a:ext>
              </a:extLst>
            </p:cNvPr>
            <p:cNvSpPr/>
            <p:nvPr/>
          </p:nvSpPr>
          <p:spPr>
            <a:xfrm>
              <a:off x="8496299" y="1066800"/>
              <a:ext cx="104439" cy="89647"/>
            </a:xfrm>
            <a:prstGeom prst="flowChartConnector">
              <a:avLst/>
            </a:prstGeom>
            <a:solidFill>
              <a:srgbClr val="1E6A59"/>
            </a:solidFill>
            <a:ln>
              <a:solidFill>
                <a:srgbClr val="1E6A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FDF3341-0ADE-F632-A58F-59ADBAA7F767}"/>
              </a:ext>
            </a:extLst>
          </p:cNvPr>
          <p:cNvSpPr txBox="1"/>
          <p:nvPr/>
        </p:nvSpPr>
        <p:spPr>
          <a:xfrm>
            <a:off x="10213259" y="972597"/>
            <a:ext cx="29287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>
                <a:latin typeface="Barlow Light" panose="00000400000000000000" pitchFamily="2" charset="0"/>
              </a:rPr>
              <a:t>Figures as a percentage of GDP</a:t>
            </a:r>
          </a:p>
        </p:txBody>
      </p:sp>
    </p:spTree>
    <p:extLst>
      <p:ext uri="{BB962C8B-B14F-4D97-AF65-F5344CB8AC3E}">
        <p14:creationId xmlns:p14="http://schemas.microsoft.com/office/powerpoint/2010/main" val="382861591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56508F0-ADBC-207D-4447-867D8DAFFEE7}"/>
              </a:ext>
            </a:extLst>
          </p:cNvPr>
          <p:cNvSpPr/>
          <p:nvPr/>
        </p:nvSpPr>
        <p:spPr>
          <a:xfrm>
            <a:off x="510207" y="1239702"/>
            <a:ext cx="10939671" cy="42069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42A24E-6682-8C8C-71BF-D5F258029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of Government Expenditure from 2012-2021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6A3648-5DDA-1DB5-F454-EF5980797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150429"/>
            <a:ext cx="10416650" cy="326571"/>
          </a:xfrm>
        </p:spPr>
        <p:txBody>
          <a:bodyPr/>
          <a:lstStyle/>
          <a:p>
            <a:r>
              <a:rPr lang="en-US"/>
              <a:t>Source: MOF and Annual Report 2021 (Central Bank of Sri Lanka)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382742-3D56-4215-9034-2B7372974837}"/>
              </a:ext>
            </a:extLst>
          </p:cNvPr>
          <p:cNvSpPr txBox="1"/>
          <p:nvPr/>
        </p:nvSpPr>
        <p:spPr>
          <a:xfrm>
            <a:off x="410818" y="901148"/>
            <a:ext cx="3975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Government Expenditure (2012 – 2021)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A6D3937-54E4-5DFC-CA7B-184F85E003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6457494"/>
              </p:ext>
            </p:extLst>
          </p:nvPr>
        </p:nvGraphicFramePr>
        <p:xfrm>
          <a:off x="742122" y="1479542"/>
          <a:ext cx="10416208" cy="3767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5330C4D-085B-7E70-0081-D6046C3E3A48}"/>
              </a:ext>
            </a:extLst>
          </p:cNvPr>
          <p:cNvSpPr txBox="1"/>
          <p:nvPr/>
        </p:nvSpPr>
        <p:spPr>
          <a:xfrm>
            <a:off x="-5751" y="5759570"/>
            <a:ext cx="686950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b="1">
                <a:ea typeface="+mn-lt"/>
                <a:cs typeface="+mn-lt"/>
              </a:rPr>
              <a:t>*Differs from figures reported in CBSL Annual Report as the government has incorrectly portrayed the expenditure for 2020 under 2019</a:t>
            </a:r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51908417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38DE52-B0E5-ECF9-F023-2655C0644DD1}"/>
              </a:ext>
            </a:extLst>
          </p:cNvPr>
          <p:cNvSpPr/>
          <p:nvPr/>
        </p:nvSpPr>
        <p:spPr>
          <a:xfrm>
            <a:off x="662609" y="1174688"/>
            <a:ext cx="10707757" cy="4877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F851DC-01CF-E547-2F8C-4DFD5E93FEDC}"/>
              </a:ext>
            </a:extLst>
          </p:cNvPr>
          <p:cNvSpPr/>
          <p:nvPr/>
        </p:nvSpPr>
        <p:spPr>
          <a:xfrm>
            <a:off x="9201977" y="1563757"/>
            <a:ext cx="1210985" cy="29817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6783945-66C1-1551-722C-D32E59085B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2801601"/>
              </p:ext>
            </p:extLst>
          </p:nvPr>
        </p:nvGraphicFramePr>
        <p:xfrm>
          <a:off x="821634" y="1318736"/>
          <a:ext cx="10018643" cy="4459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6D6A20B-43E4-D8A0-4C1A-92D4679B3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Expenditure Comparison with % of GDP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F2EBDD-CE42-A227-4724-B449529C7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MOF and Annual Report 2020(Central Bank of Sri Lanka)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F9E554-F5E4-02CD-67D0-B8909EA488CC}"/>
              </a:ext>
            </a:extLst>
          </p:cNvPr>
          <p:cNvSpPr txBox="1"/>
          <p:nvPr/>
        </p:nvSpPr>
        <p:spPr>
          <a:xfrm>
            <a:off x="5986673" y="3244189"/>
            <a:ext cx="3763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Expenditure has increased by</a:t>
            </a:r>
            <a:r>
              <a:rPr lang="en-US" sz="2400"/>
              <a:t> </a:t>
            </a:r>
            <a:r>
              <a:rPr lang="en-US" sz="2400" b="1">
                <a:solidFill>
                  <a:srgbClr val="C00000"/>
                </a:solidFill>
              </a:rPr>
              <a:t>0.8pp </a:t>
            </a:r>
            <a:r>
              <a:rPr lang="en-US" sz="2400" b="1"/>
              <a:t>of GDP </a:t>
            </a:r>
            <a:r>
              <a:rPr lang="en-US"/>
              <a:t>in 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B45D84-AB69-DB2E-2F8B-A8D4D222A9D4}"/>
              </a:ext>
            </a:extLst>
          </p:cNvPr>
          <p:cNvSpPr txBox="1"/>
          <p:nvPr/>
        </p:nvSpPr>
        <p:spPr>
          <a:xfrm>
            <a:off x="566530" y="790740"/>
            <a:ext cx="6029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Government Expenditure as a share of GDP (2012 – 2021)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2A2B6D90-3C6E-DB55-3655-33D746FC8B24}"/>
              </a:ext>
            </a:extLst>
          </p:cNvPr>
          <p:cNvSpPr/>
          <p:nvPr/>
        </p:nvSpPr>
        <p:spPr>
          <a:xfrm rot="10800000">
            <a:off x="9501809" y="2926862"/>
            <a:ext cx="318052" cy="100427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539E09-F2BC-8FAD-3D47-471DADC08B97}"/>
              </a:ext>
            </a:extLst>
          </p:cNvPr>
          <p:cNvSpPr txBox="1"/>
          <p:nvPr/>
        </p:nvSpPr>
        <p:spPr>
          <a:xfrm>
            <a:off x="80513" y="6176513"/>
            <a:ext cx="635191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b="1">
                <a:ea typeface="+mn-lt"/>
                <a:cs typeface="+mn-lt"/>
              </a:rPr>
              <a:t>*Differs from figures reported in CBSL Annual Report as the government has incorrectly portrayed the expenditure for 2020 under 2019</a:t>
            </a:r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65323025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Theme1">
  <a:themeElements>
    <a:clrScheme name="VR _PFP">
      <a:dk1>
        <a:sysClr val="windowText" lastClr="000000"/>
      </a:dk1>
      <a:lt1>
        <a:sysClr val="window" lastClr="FFFFFF"/>
      </a:lt1>
      <a:dk2>
        <a:srgbClr val="44546A"/>
      </a:dk2>
      <a:lt2>
        <a:srgbClr val="CFD3CE"/>
      </a:lt2>
      <a:accent1>
        <a:srgbClr val="9A031E"/>
      </a:accent1>
      <a:accent2>
        <a:srgbClr val="09223A"/>
      </a:accent2>
      <a:accent3>
        <a:srgbClr val="2B3649"/>
      </a:accent3>
      <a:accent4>
        <a:srgbClr val="288E76"/>
      </a:accent4>
      <a:accent5>
        <a:srgbClr val="5B9BD5"/>
      </a:accent5>
      <a:accent6>
        <a:srgbClr val="EF946C"/>
      </a:accent6>
      <a:hlink>
        <a:srgbClr val="0563C1"/>
      </a:hlink>
      <a:folHlink>
        <a:srgbClr val="954F72"/>
      </a:folHlink>
    </a:clrScheme>
    <a:fontScheme name="VR">
      <a:majorFont>
        <a:latin typeface="Barlow ExtraBold"/>
        <a:ea typeface=""/>
        <a:cs typeface=""/>
      </a:majorFont>
      <a:minorFont>
        <a:latin typeface="Barl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11103_Pfp_WaterBoardLosses_PumudikaD02" id="{A0F9DE0D-62A4-4BE4-83BB-B033142573E2}" vid="{D0F4D232-4A98-44A9-8B92-8465782FD2D5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023f4c2-be17-4265-b935-e0627fd89da1">
      <Terms xmlns="http://schemas.microsoft.com/office/infopath/2007/PartnerControls"/>
    </lcf76f155ced4ddcb4097134ff3c332f>
    <TaxCatchAll xmlns="b525e57b-a09f-41ba-9e69-9022347623df" xsi:nil="true"/>
    <_Flow_SignoffStatus xmlns="6023f4c2-be17-4265-b935-e0627fd89da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5639F3A6D73A43A8158DFFB5BB52DE" ma:contentTypeVersion="18" ma:contentTypeDescription="Create a new document." ma:contentTypeScope="" ma:versionID="f1a7082267386fe909fe07accf252fcb">
  <xsd:schema xmlns:xsd="http://www.w3.org/2001/XMLSchema" xmlns:xs="http://www.w3.org/2001/XMLSchema" xmlns:p="http://schemas.microsoft.com/office/2006/metadata/properties" xmlns:ns2="6023f4c2-be17-4265-b935-e0627fd89da1" xmlns:ns3="b525e57b-a09f-41ba-9e69-9022347623df" targetNamespace="http://schemas.microsoft.com/office/2006/metadata/properties" ma:root="true" ma:fieldsID="7273bc0ba52c8a43b5fb54b59498e04c" ns2:_="" ns3:_="">
    <xsd:import namespace="6023f4c2-be17-4265-b935-e0627fd89da1"/>
    <xsd:import namespace="b525e57b-a09f-41ba-9e69-9022347623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23f4c2-be17-4265-b935-e0627fd89d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9" nillable="true" ma:displayName="Sign-off status" ma:internalName="Sign_x002d_off_x0020_status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a6f25690-33d4-491f-9f24-9e698fb414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25e57b-a09f-41ba-9e69-9022347623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5d264ee5-c42a-42ac-bfb3-72805dfa9a55}" ma:internalName="TaxCatchAll" ma:showField="CatchAllData" ma:web="b525e57b-a09f-41ba-9e69-9022347623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42B8CE-D599-4073-B88B-F766AD7AA52D}">
  <ds:schemaRefs>
    <ds:schemaRef ds:uri="6023f4c2-be17-4265-b935-e0627fd89da1"/>
    <ds:schemaRef ds:uri="b525e57b-a09f-41ba-9e69-9022347623df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0D246B4-5D9A-4E51-BB9D-27BF664DAA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87FB45-C0AA-4737-8A04-0626DF9447EF}"/>
</file>

<file path=docProps/app.xml><?xml version="1.0" encoding="utf-8"?>
<Properties xmlns="http://schemas.openxmlformats.org/officeDocument/2006/extended-properties" xmlns:vt="http://schemas.openxmlformats.org/officeDocument/2006/docPropsVTypes">
  <Template>PFP Infographics</Template>
  <Application>Microsoft Office PowerPoint</Application>
  <PresentationFormat>Widescreen</PresentationFormat>
  <Slides>5</Slides>
  <Notes>3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Theme1</vt:lpstr>
      <vt:lpstr>Custom Design</vt:lpstr>
      <vt:lpstr>Comparison of Government Revenue and Grants  from 2012-2021</vt:lpstr>
      <vt:lpstr>Comparison of Government Revenue and Grants  from 2012-2021</vt:lpstr>
      <vt:lpstr>Comparison of Government Revenue and Grants  from 2012-2021</vt:lpstr>
      <vt:lpstr>Comparison of Government Expenditure from 2012-2021</vt:lpstr>
      <vt:lpstr>Expenditure Comparison with % of GDP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Revenue Comparison with % of GDP</dc:title>
  <dc:creator>Ravindu De Silva</dc:creator>
  <cp:revision>1</cp:revision>
  <dcterms:created xsi:type="dcterms:W3CDTF">2022-06-28T08:46:38Z</dcterms:created>
  <dcterms:modified xsi:type="dcterms:W3CDTF">2022-07-12T12:10:24Z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0x010100515639F3A6D73A43A8158DFFB5BB52DE</vt:lpwstr>
  </property>
  <property fmtid="{D5CDD505-2E9C-101B-9397-08002B2CF9AE}" pid="3" name="MediaServiceImageTags">
    <vt:lpwstr/>
  </property>
</Properties>
</file>